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77" r:id="rId2"/>
    <p:sldId id="278" r:id="rId3"/>
    <p:sldId id="293" r:id="rId4"/>
    <p:sldId id="294" r:id="rId5"/>
    <p:sldId id="257" r:id="rId6"/>
    <p:sldId id="258" r:id="rId7"/>
    <p:sldId id="259" r:id="rId8"/>
    <p:sldId id="280" r:id="rId9"/>
    <p:sldId id="282" r:id="rId10"/>
    <p:sldId id="295" r:id="rId11"/>
    <p:sldId id="296" r:id="rId12"/>
    <p:sldId id="297" r:id="rId13"/>
    <p:sldId id="298" r:id="rId14"/>
    <p:sldId id="299" r:id="rId15"/>
    <p:sldId id="300" r:id="rId16"/>
    <p:sldId id="279" r:id="rId17"/>
    <p:sldId id="263" r:id="rId18"/>
    <p:sldId id="267" r:id="rId19"/>
    <p:sldId id="264" r:id="rId20"/>
    <p:sldId id="271" r:id="rId21"/>
    <p:sldId id="288" r:id="rId22"/>
    <p:sldId id="285" r:id="rId23"/>
    <p:sldId id="301" r:id="rId24"/>
    <p:sldId id="302" r:id="rId25"/>
    <p:sldId id="289" r:id="rId26"/>
    <p:sldId id="290" r:id="rId27"/>
    <p:sldId id="266" r:id="rId28"/>
    <p:sldId id="303" r:id="rId29"/>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D6A300"/>
    <a:srgbClr val="66FF33"/>
    <a:srgbClr val="969696"/>
    <a:srgbClr val="0099FF"/>
    <a:srgbClr val="33CCFF"/>
    <a:srgbClr val="66FFFF"/>
    <a:srgbClr val="CCFF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1" d="100"/>
          <a:sy n="61" d="100"/>
        </p:scale>
        <p:origin x="-898" y="-8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ru-RU"/>
          </a:p>
        </p:txBody>
      </p:sp>
      <p:sp>
        <p:nvSpPr>
          <p:cNvPr id="2457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ru-RU"/>
          </a:p>
        </p:txBody>
      </p:sp>
      <p:sp>
        <p:nvSpPr>
          <p:cNvPr id="337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458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2458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ru-RU"/>
          </a:p>
        </p:txBody>
      </p:sp>
      <p:sp>
        <p:nvSpPr>
          <p:cNvPr id="2458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947069C1-E80A-4BAC-BBDC-81B3E94F70B5}" type="slidenum">
              <a:rPr lang="ru-RU"/>
              <a:pPr>
                <a:defRPr/>
              </a:pPr>
              <a:t>‹#›</a:t>
            </a:fld>
            <a:endParaRPr lang="ru-RU"/>
          </a:p>
        </p:txBody>
      </p:sp>
    </p:spTree>
    <p:extLst>
      <p:ext uri="{BB962C8B-B14F-4D97-AF65-F5344CB8AC3E}">
        <p14:creationId xmlns:p14="http://schemas.microsoft.com/office/powerpoint/2010/main" val="17146778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47069C1-E80A-4BAC-BBDC-81B3E94F70B5}" type="slidenum">
              <a:rPr lang="ru-RU" smtClean="0"/>
              <a:pPr>
                <a:defRPr/>
              </a:pPr>
              <a:t>5</a:t>
            </a:fld>
            <a:endParaRPr lang="ru-RU"/>
          </a:p>
        </p:txBody>
      </p:sp>
    </p:spTree>
    <p:extLst>
      <p:ext uri="{BB962C8B-B14F-4D97-AF65-F5344CB8AC3E}">
        <p14:creationId xmlns:p14="http://schemas.microsoft.com/office/powerpoint/2010/main" val="3941299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Образ слайда 1"/>
          <p:cNvSpPr>
            <a:spLocks noGrp="1" noRot="1" noChangeAspect="1" noTextEdit="1"/>
          </p:cNvSpPr>
          <p:nvPr>
            <p:ph type="sldImg"/>
          </p:nvPr>
        </p:nvSpPr>
        <p:spPr>
          <a:ln/>
        </p:spPr>
      </p:sp>
      <p:sp>
        <p:nvSpPr>
          <p:cNvPr id="30723" name="Заметки 2"/>
          <p:cNvSpPr>
            <a:spLocks noGrp="1"/>
          </p:cNvSpPr>
          <p:nvPr>
            <p:ph type="body" idx="1"/>
          </p:nvPr>
        </p:nvSpPr>
        <p:spPr>
          <a:noFill/>
        </p:spPr>
        <p:txBody>
          <a:bodyPr/>
          <a:lstStyle/>
          <a:p>
            <a:endParaRPr lang="ru-RU" altLang="ru-RU" smtClean="0"/>
          </a:p>
        </p:txBody>
      </p:sp>
      <p:sp>
        <p:nvSpPr>
          <p:cNvPr id="30724" name="Номер слайда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BC3A7E6-FB30-4BC1-8670-5B0631AA7D08}" type="slidenum">
              <a:rPr lang="ru-RU" altLang="ru-RU" smtClean="0"/>
              <a:pPr eaLnBrk="1" hangingPunct="1">
                <a:spcBef>
                  <a:spcPct val="0"/>
                </a:spcBef>
              </a:pPr>
              <a:t>15</a:t>
            </a:fld>
            <a:endParaRPr lang="ru-RU" alt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AAA68906-E23B-4EBD-AD33-6683258FA6E4}" type="slidenum">
              <a:rPr lang="ru-RU"/>
              <a:pPr>
                <a:defRPr/>
              </a:pPr>
              <a:t>‹#›</a:t>
            </a:fld>
            <a:endParaRPr lang="ru-RU"/>
          </a:p>
        </p:txBody>
      </p:sp>
    </p:spTree>
    <p:extLst>
      <p:ext uri="{BB962C8B-B14F-4D97-AF65-F5344CB8AC3E}">
        <p14:creationId xmlns:p14="http://schemas.microsoft.com/office/powerpoint/2010/main" val="613480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62D9E90F-F975-497A-8A81-DEBE87E47BEA}" type="slidenum">
              <a:rPr lang="ru-RU"/>
              <a:pPr>
                <a:defRPr/>
              </a:pPr>
              <a:t>‹#›</a:t>
            </a:fld>
            <a:endParaRPr lang="ru-RU"/>
          </a:p>
        </p:txBody>
      </p:sp>
    </p:spTree>
    <p:extLst>
      <p:ext uri="{BB962C8B-B14F-4D97-AF65-F5344CB8AC3E}">
        <p14:creationId xmlns:p14="http://schemas.microsoft.com/office/powerpoint/2010/main" val="4258295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749AB451-D508-446A-9BC6-0F662693ECDB}" type="slidenum">
              <a:rPr lang="ru-RU"/>
              <a:pPr>
                <a:defRPr/>
              </a:pPr>
              <a:t>‹#›</a:t>
            </a:fld>
            <a:endParaRPr lang="ru-RU"/>
          </a:p>
        </p:txBody>
      </p:sp>
    </p:spTree>
    <p:extLst>
      <p:ext uri="{BB962C8B-B14F-4D97-AF65-F5344CB8AC3E}">
        <p14:creationId xmlns:p14="http://schemas.microsoft.com/office/powerpoint/2010/main" val="216442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5DB5EEB0-448A-4477-9CCE-2B30D8280BDC}" type="slidenum">
              <a:rPr lang="ru-RU"/>
              <a:pPr>
                <a:defRPr/>
              </a:pPr>
              <a:t>‹#›</a:t>
            </a:fld>
            <a:endParaRPr lang="ru-RU"/>
          </a:p>
        </p:txBody>
      </p:sp>
    </p:spTree>
    <p:extLst>
      <p:ext uri="{BB962C8B-B14F-4D97-AF65-F5344CB8AC3E}">
        <p14:creationId xmlns:p14="http://schemas.microsoft.com/office/powerpoint/2010/main" val="2790511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C24B9062-2030-483D-BABB-8609292C9853}" type="slidenum">
              <a:rPr lang="ru-RU"/>
              <a:pPr>
                <a:defRPr/>
              </a:pPr>
              <a:t>‹#›</a:t>
            </a:fld>
            <a:endParaRPr lang="ru-RU"/>
          </a:p>
        </p:txBody>
      </p:sp>
    </p:spTree>
    <p:extLst>
      <p:ext uri="{BB962C8B-B14F-4D97-AF65-F5344CB8AC3E}">
        <p14:creationId xmlns:p14="http://schemas.microsoft.com/office/powerpoint/2010/main" val="2330833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CD35D82E-E89B-44DA-9CE8-604356F5E114}" type="slidenum">
              <a:rPr lang="ru-RU"/>
              <a:pPr>
                <a:defRPr/>
              </a:pPr>
              <a:t>‹#›</a:t>
            </a:fld>
            <a:endParaRPr lang="ru-RU"/>
          </a:p>
        </p:txBody>
      </p:sp>
    </p:spTree>
    <p:extLst>
      <p:ext uri="{BB962C8B-B14F-4D97-AF65-F5344CB8AC3E}">
        <p14:creationId xmlns:p14="http://schemas.microsoft.com/office/powerpoint/2010/main" val="2031463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932FB3E3-4629-4AD3-A9A3-AE85D154E08C}" type="slidenum">
              <a:rPr lang="ru-RU"/>
              <a:pPr>
                <a:defRPr/>
              </a:pPr>
              <a:t>‹#›</a:t>
            </a:fld>
            <a:endParaRPr lang="ru-RU"/>
          </a:p>
        </p:txBody>
      </p:sp>
    </p:spTree>
    <p:extLst>
      <p:ext uri="{BB962C8B-B14F-4D97-AF65-F5344CB8AC3E}">
        <p14:creationId xmlns:p14="http://schemas.microsoft.com/office/powerpoint/2010/main" val="2894245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EA3694A8-5D9A-4123-A491-484632D4E96B}" type="slidenum">
              <a:rPr lang="ru-RU"/>
              <a:pPr>
                <a:defRPr/>
              </a:pPr>
              <a:t>‹#›</a:t>
            </a:fld>
            <a:endParaRPr lang="ru-RU"/>
          </a:p>
        </p:txBody>
      </p:sp>
    </p:spTree>
    <p:extLst>
      <p:ext uri="{BB962C8B-B14F-4D97-AF65-F5344CB8AC3E}">
        <p14:creationId xmlns:p14="http://schemas.microsoft.com/office/powerpoint/2010/main" val="674730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31ACF46D-5178-46F5-8E7C-E80F07DB202A}" type="slidenum">
              <a:rPr lang="ru-RU"/>
              <a:pPr>
                <a:defRPr/>
              </a:pPr>
              <a:t>‹#›</a:t>
            </a:fld>
            <a:endParaRPr lang="ru-RU"/>
          </a:p>
        </p:txBody>
      </p:sp>
    </p:spTree>
    <p:extLst>
      <p:ext uri="{BB962C8B-B14F-4D97-AF65-F5344CB8AC3E}">
        <p14:creationId xmlns:p14="http://schemas.microsoft.com/office/powerpoint/2010/main" val="2065794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CE47D3D1-D6E8-4D8B-8D65-4B34E232F9E5}" type="slidenum">
              <a:rPr lang="ru-RU"/>
              <a:pPr>
                <a:defRPr/>
              </a:pPr>
              <a:t>‹#›</a:t>
            </a:fld>
            <a:endParaRPr lang="ru-RU"/>
          </a:p>
        </p:txBody>
      </p:sp>
    </p:spTree>
    <p:extLst>
      <p:ext uri="{BB962C8B-B14F-4D97-AF65-F5344CB8AC3E}">
        <p14:creationId xmlns:p14="http://schemas.microsoft.com/office/powerpoint/2010/main" val="2434872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78467930-DB27-4D9C-B709-85AED864EA4A}" type="slidenum">
              <a:rPr lang="ru-RU"/>
              <a:pPr>
                <a:defRPr/>
              </a:pPr>
              <a:t>‹#›</a:t>
            </a:fld>
            <a:endParaRPr lang="ru-RU"/>
          </a:p>
        </p:txBody>
      </p:sp>
    </p:spTree>
    <p:extLst>
      <p:ext uri="{BB962C8B-B14F-4D97-AF65-F5344CB8AC3E}">
        <p14:creationId xmlns:p14="http://schemas.microsoft.com/office/powerpoint/2010/main" val="38240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2B988536-E156-4978-9622-67F240081C7F}"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emf"/><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21.png"/><Relationship Id="rId4"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25.wmf"/><Relationship Id="rId5" Type="http://schemas.openxmlformats.org/officeDocument/2006/relationships/oleObject" Target="../embeddings/oleObject5.bin"/><Relationship Id="rId4" Type="http://schemas.openxmlformats.org/officeDocument/2006/relationships/image" Target="../media/image24.wmf"/></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3.w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9.wmf"/><Relationship Id="rId5" Type="http://schemas.openxmlformats.org/officeDocument/2006/relationships/oleObject" Target="../embeddings/oleObject2.bin"/><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1.wmf"/><Relationship Id="rId4" Type="http://schemas.openxmlformats.org/officeDocument/2006/relationships/oleObject" Target="../embeddings/oleObject3.bin"/></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0" y="333375"/>
            <a:ext cx="9144000" cy="1470025"/>
          </a:xfrm>
        </p:spPr>
        <p:txBody>
          <a:bodyPr/>
          <a:lstStyle/>
          <a:p>
            <a:pPr eaLnBrk="1" hangingPunct="1">
              <a:defRPr/>
            </a:pPr>
            <a:r>
              <a:rPr lang="en-US" sz="3200" b="1" dirty="0" smtClean="0">
                <a:solidFill>
                  <a:srgbClr val="777777"/>
                </a:solidFill>
                <a:effectLst>
                  <a:outerShdw blurRad="38100" dist="38100" dir="2700000" algn="tl">
                    <a:srgbClr val="C0C0C0"/>
                  </a:outerShdw>
                </a:effectLst>
              </a:rPr>
              <a:t>Problems of Regional Modeling </a:t>
            </a:r>
            <a:br>
              <a:rPr lang="en-US" sz="3200" b="1" dirty="0" smtClean="0">
                <a:solidFill>
                  <a:srgbClr val="777777"/>
                </a:solidFill>
                <a:effectLst>
                  <a:outerShdw blurRad="38100" dist="38100" dir="2700000" algn="tl">
                    <a:srgbClr val="C0C0C0"/>
                  </a:outerShdw>
                </a:effectLst>
              </a:rPr>
            </a:br>
            <a:r>
              <a:rPr lang="en-US" sz="3200" b="1" dirty="0" smtClean="0">
                <a:solidFill>
                  <a:srgbClr val="777777"/>
                </a:solidFill>
                <a:effectLst>
                  <a:outerShdw blurRad="38100" dist="38100" dir="2700000" algn="tl">
                    <a:srgbClr val="C0C0C0"/>
                  </a:outerShdw>
                </a:effectLst>
              </a:rPr>
              <a:t>           and </a:t>
            </a:r>
            <a:br>
              <a:rPr lang="en-US" sz="3200" b="1" dirty="0" smtClean="0">
                <a:solidFill>
                  <a:srgbClr val="777777"/>
                </a:solidFill>
                <a:effectLst>
                  <a:outerShdw blurRad="38100" dist="38100" dir="2700000" algn="tl">
                    <a:srgbClr val="C0C0C0"/>
                  </a:outerShdw>
                </a:effectLst>
              </a:rPr>
            </a:br>
            <a:r>
              <a:rPr lang="en-US" sz="3200" b="1" dirty="0" smtClean="0">
                <a:solidFill>
                  <a:srgbClr val="777777"/>
                </a:solidFill>
                <a:effectLst>
                  <a:outerShdw blurRad="38100" dist="38100" dir="2700000" algn="tl">
                    <a:srgbClr val="C0C0C0"/>
                  </a:outerShdw>
                </a:effectLst>
              </a:rPr>
              <a:t>Mesozoic Geodynamics of the Arctic  Region        </a:t>
            </a:r>
            <a:endParaRPr lang="ru-RU" sz="3200" b="1"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p:txBody>
      </p:sp>
      <p:sp>
        <p:nvSpPr>
          <p:cNvPr id="2052" name="Rectangle 3"/>
          <p:cNvSpPr>
            <a:spLocks noChangeArrowheads="1"/>
          </p:cNvSpPr>
          <p:nvPr/>
        </p:nvSpPr>
        <p:spPr bwMode="auto">
          <a:xfrm>
            <a:off x="86375" y="5981075"/>
            <a:ext cx="62646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b="1" dirty="0"/>
              <a:t> </a:t>
            </a:r>
            <a:r>
              <a:rPr lang="en-US" altLang="ru-RU" sz="1600" b="1" dirty="0">
                <a:solidFill>
                  <a:srgbClr val="66FF33"/>
                </a:solidFill>
              </a:rPr>
              <a:t>¹ </a:t>
            </a:r>
            <a:r>
              <a:rPr lang="en-US" altLang="ru-RU" sz="1600" b="1" dirty="0" err="1" smtClean="0">
                <a:solidFill>
                  <a:srgbClr val="66FF33"/>
                </a:solidFill>
              </a:rPr>
              <a:t>Mechmath</a:t>
            </a:r>
            <a:r>
              <a:rPr lang="en-US" altLang="ru-RU" sz="1600" b="1" dirty="0" smtClean="0">
                <a:solidFill>
                  <a:srgbClr val="66FF33"/>
                </a:solidFill>
              </a:rPr>
              <a:t>. Faculty of </a:t>
            </a:r>
            <a:r>
              <a:rPr lang="en-US" altLang="ru-RU" sz="1600" b="1" dirty="0" err="1" smtClean="0">
                <a:solidFill>
                  <a:srgbClr val="66FF33"/>
                </a:solidFill>
              </a:rPr>
              <a:t>Lomonosov</a:t>
            </a:r>
            <a:r>
              <a:rPr lang="en-US" altLang="ru-RU" sz="1600" b="1" dirty="0" smtClean="0">
                <a:solidFill>
                  <a:srgbClr val="66FF33"/>
                </a:solidFill>
              </a:rPr>
              <a:t> </a:t>
            </a:r>
            <a:r>
              <a:rPr lang="en-US" altLang="ru-RU" sz="1600" b="1" dirty="0">
                <a:solidFill>
                  <a:srgbClr val="66FF33"/>
                </a:solidFill>
              </a:rPr>
              <a:t>Moscow State </a:t>
            </a:r>
            <a:r>
              <a:rPr lang="en-US" altLang="ru-RU" sz="1600" b="1" dirty="0" smtClean="0">
                <a:solidFill>
                  <a:srgbClr val="66FF33"/>
                </a:solidFill>
              </a:rPr>
              <a:t>University</a:t>
            </a:r>
            <a:endParaRPr lang="ru-RU" altLang="ru-RU" sz="1600" b="1" dirty="0">
              <a:solidFill>
                <a:srgbClr val="66FF33"/>
              </a:solidFill>
            </a:endParaRPr>
          </a:p>
        </p:txBody>
      </p:sp>
      <p:sp>
        <p:nvSpPr>
          <p:cNvPr id="32773" name="Rectangle 5"/>
          <p:cNvSpPr>
            <a:spLocks noChangeArrowheads="1"/>
          </p:cNvSpPr>
          <p:nvPr/>
        </p:nvSpPr>
        <p:spPr bwMode="auto">
          <a:xfrm>
            <a:off x="468313" y="2060575"/>
            <a:ext cx="31670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400" b="1" i="1" dirty="0">
                <a:solidFill>
                  <a:srgbClr val="CC3300"/>
                </a:solidFill>
                <a:effectLst>
                  <a:outerShdw blurRad="38100" dist="38100" dir="2700000" algn="tl">
                    <a:srgbClr val="C0C0C0"/>
                  </a:outerShdw>
                </a:effectLst>
              </a:rPr>
              <a:t>    V</a:t>
            </a:r>
            <a:r>
              <a:rPr lang="ru-RU" sz="2400" b="1" i="1" dirty="0">
                <a:solidFill>
                  <a:srgbClr val="CC3300"/>
                </a:solidFill>
                <a:effectLst>
                  <a:outerShdw blurRad="38100" dist="38100" dir="2700000" algn="tl">
                    <a:srgbClr val="C0C0C0"/>
                  </a:outerShdw>
                </a:effectLst>
              </a:rPr>
              <a:t>.</a:t>
            </a:r>
            <a:r>
              <a:rPr lang="en-US" sz="2400" b="1" i="1" dirty="0">
                <a:solidFill>
                  <a:srgbClr val="CC3300"/>
                </a:solidFill>
                <a:effectLst>
                  <a:outerShdw blurRad="38100" dist="38100" dir="2700000" algn="tl">
                    <a:srgbClr val="C0C0C0"/>
                  </a:outerShdw>
                </a:effectLst>
              </a:rPr>
              <a:t>D</a:t>
            </a:r>
            <a:r>
              <a:rPr lang="ru-RU" sz="2400" b="1" i="1" dirty="0">
                <a:solidFill>
                  <a:srgbClr val="CC3300"/>
                </a:solidFill>
                <a:effectLst>
                  <a:outerShdw blurRad="38100" dist="38100" dir="2700000" algn="tl">
                    <a:srgbClr val="C0C0C0"/>
                  </a:outerShdw>
                </a:effectLst>
              </a:rPr>
              <a:t>. </a:t>
            </a:r>
            <a:r>
              <a:rPr lang="en-US" sz="2400" b="1" i="1" dirty="0" err="1">
                <a:solidFill>
                  <a:srgbClr val="CC3300"/>
                </a:solidFill>
                <a:effectLst>
                  <a:outerShdw blurRad="38100" dist="38100" dir="2700000" algn="tl">
                    <a:srgbClr val="C0C0C0"/>
                  </a:outerShdw>
                </a:effectLst>
              </a:rPr>
              <a:t>Kotelkin</a:t>
            </a:r>
            <a:r>
              <a:rPr lang="ru-RU" sz="2400" b="1" i="1" dirty="0">
                <a:solidFill>
                  <a:srgbClr val="CC3300"/>
                </a:solidFill>
                <a:effectLst>
                  <a:outerShdw blurRad="38100" dist="38100" dir="2700000" algn="tl">
                    <a:srgbClr val="C0C0C0"/>
                  </a:outerShdw>
                </a:effectLst>
              </a:rPr>
              <a:t>¹ </a:t>
            </a:r>
            <a:r>
              <a:rPr lang="en-US" sz="2400" b="1" i="1" dirty="0">
                <a:solidFill>
                  <a:srgbClr val="CC3300"/>
                </a:solidFill>
                <a:effectLst>
                  <a:outerShdw blurRad="38100" dist="38100" dir="2700000" algn="tl">
                    <a:srgbClr val="C0C0C0"/>
                  </a:outerShdw>
                </a:effectLst>
              </a:rPr>
              <a:t>      </a:t>
            </a:r>
          </a:p>
          <a:p>
            <a:pPr>
              <a:defRPr/>
            </a:pPr>
            <a:r>
              <a:rPr lang="en-US" sz="2400" b="1" i="1" dirty="0">
                <a:solidFill>
                  <a:srgbClr val="CC3300"/>
                </a:solidFill>
                <a:effectLst>
                  <a:outerShdw blurRad="38100" dist="38100" dir="2700000" algn="tl">
                    <a:srgbClr val="C0C0C0"/>
                  </a:outerShdw>
                </a:effectLst>
              </a:rPr>
              <a:t>   </a:t>
            </a:r>
            <a:endParaRPr lang="ru-RU" sz="2400" b="1" i="1" dirty="0">
              <a:solidFill>
                <a:srgbClr val="0099FF"/>
              </a:solidFill>
              <a:effectLst>
                <a:outerShdw blurRad="38100" dist="38100" dir="2700000" algn="tl">
                  <a:srgbClr val="C0C0C0"/>
                </a:outerShdw>
              </a:effectLst>
            </a:endParaRPr>
          </a:p>
        </p:txBody>
      </p:sp>
      <p:sp>
        <p:nvSpPr>
          <p:cNvPr id="2054" name="Rectangle 6"/>
          <p:cNvSpPr>
            <a:spLocks noChangeArrowheads="1"/>
          </p:cNvSpPr>
          <p:nvPr/>
        </p:nvSpPr>
        <p:spPr bwMode="auto">
          <a:xfrm>
            <a:off x="3565579" y="6390372"/>
            <a:ext cx="19704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400" dirty="0" smtClean="0">
                <a:solidFill>
                  <a:schemeClr val="bg1"/>
                </a:solidFill>
              </a:rPr>
              <a:t>MSU December 2014</a:t>
            </a:r>
            <a:r>
              <a:rPr lang="en-US" altLang="ru-RU" dirty="0" smtClean="0">
                <a:solidFill>
                  <a:schemeClr val="bg1"/>
                </a:solidFill>
              </a:rPr>
              <a:t>.</a:t>
            </a:r>
            <a:endParaRPr lang="ru-RU" altLang="ru-RU"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Заголовок 1"/>
          <p:cNvSpPr>
            <a:spLocks noGrp="1"/>
          </p:cNvSpPr>
          <p:nvPr>
            <p:ph type="title"/>
          </p:nvPr>
        </p:nvSpPr>
        <p:spPr>
          <a:xfrm>
            <a:off x="0" y="0"/>
            <a:ext cx="9144000" cy="969963"/>
          </a:xfrm>
        </p:spPr>
        <p:txBody>
          <a:bodyPr/>
          <a:lstStyle/>
          <a:p>
            <a:r>
              <a:rPr lang="en-US" altLang="ru-RU" sz="3600" b="1" smtClean="0">
                <a:solidFill>
                  <a:srgbClr val="002060"/>
                </a:solidFill>
              </a:rPr>
              <a:t>Scientific</a:t>
            </a:r>
            <a:r>
              <a:rPr lang="en-US" altLang="ru-RU" sz="3600" b="1" smtClean="0"/>
              <a:t> vs </a:t>
            </a:r>
            <a:r>
              <a:rPr lang="en-US" altLang="ru-RU" sz="3600" b="1" smtClean="0">
                <a:solidFill>
                  <a:srgbClr val="C00000"/>
                </a:solidFill>
              </a:rPr>
              <a:t>real modeling</a:t>
            </a:r>
            <a:endParaRPr lang="ru-RU" altLang="ru-RU" sz="3600" b="1" smtClean="0">
              <a:solidFill>
                <a:srgbClr val="C00000"/>
              </a:solidFill>
            </a:endParaRPr>
          </a:p>
        </p:txBody>
      </p:sp>
      <p:pic>
        <p:nvPicPr>
          <p:cNvPr id="8195" name="Рисунок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7300" y="3351213"/>
            <a:ext cx="4076700"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Рисунок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975" y="835025"/>
            <a:ext cx="375285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Прямоугольник 1"/>
          <p:cNvSpPr>
            <a:spLocks noChangeArrowheads="1"/>
          </p:cNvSpPr>
          <p:nvPr/>
        </p:nvSpPr>
        <p:spPr bwMode="auto">
          <a:xfrm>
            <a:off x="3459163" y="1408113"/>
            <a:ext cx="20320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ru-RU" sz="1800" b="1">
                <a:solidFill>
                  <a:srgbClr val="C00000"/>
                </a:solidFill>
              </a:rPr>
              <a:t>Rectangular Box</a:t>
            </a:r>
          </a:p>
          <a:p>
            <a:pPr algn="ctr" eaLnBrk="1" hangingPunct="1">
              <a:spcBef>
                <a:spcPct val="0"/>
              </a:spcBef>
              <a:buFontTx/>
              <a:buNone/>
            </a:pPr>
            <a:r>
              <a:rPr lang="en-US" altLang="ru-RU" sz="1800" b="1">
                <a:solidFill>
                  <a:srgbClr val="C00000"/>
                </a:solidFill>
              </a:rPr>
              <a:t>Free slip</a:t>
            </a:r>
          </a:p>
          <a:p>
            <a:pPr algn="ctr" eaLnBrk="1" hangingPunct="1">
              <a:spcBef>
                <a:spcPct val="0"/>
              </a:spcBef>
              <a:buFontTx/>
              <a:buNone/>
            </a:pPr>
            <a:r>
              <a:rPr lang="en-US" altLang="ru-RU" sz="1800" b="1">
                <a:solidFill>
                  <a:srgbClr val="C00000"/>
                </a:solidFill>
              </a:rPr>
              <a:t>and zero-flux</a:t>
            </a:r>
          </a:p>
          <a:p>
            <a:pPr algn="ctr" eaLnBrk="1" hangingPunct="1">
              <a:spcBef>
                <a:spcPct val="0"/>
              </a:spcBef>
              <a:buFontTx/>
              <a:buNone/>
            </a:pPr>
            <a:r>
              <a:rPr lang="en-US" altLang="ru-RU" sz="1800" b="1">
                <a:solidFill>
                  <a:srgbClr val="C00000"/>
                </a:solidFill>
              </a:rPr>
              <a:t> conditions at</a:t>
            </a:r>
          </a:p>
          <a:p>
            <a:pPr algn="ctr" eaLnBrk="1" hangingPunct="1">
              <a:spcBef>
                <a:spcPct val="0"/>
              </a:spcBef>
              <a:buFontTx/>
              <a:buNone/>
            </a:pPr>
            <a:r>
              <a:rPr lang="en-US" altLang="ru-RU" sz="1800" b="1">
                <a:solidFill>
                  <a:srgbClr val="C00000"/>
                </a:solidFill>
              </a:rPr>
              <a:t>all boundaries</a:t>
            </a:r>
            <a:endParaRPr lang="ru-RU" altLang="ru-RU" sz="1800" b="1">
              <a:solidFill>
                <a:srgbClr val="C00000"/>
              </a:solidFill>
            </a:endParaRPr>
          </a:p>
        </p:txBody>
      </p:sp>
      <p:pic>
        <p:nvPicPr>
          <p:cNvPr id="819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408113"/>
            <a:ext cx="3305175" cy="539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00" name="Прямоугольник 1"/>
          <p:cNvSpPr>
            <a:spLocks noChangeArrowheads="1"/>
          </p:cNvSpPr>
          <p:nvPr/>
        </p:nvSpPr>
        <p:spPr bwMode="auto">
          <a:xfrm>
            <a:off x="971550" y="1019175"/>
            <a:ext cx="1201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ru-RU" sz="1800"/>
              <a:t>P. Tackley</a:t>
            </a:r>
            <a:endParaRPr lang="ru-RU" altLang="ru-RU" sz="1800"/>
          </a:p>
        </p:txBody>
      </p:sp>
    </p:spTree>
    <p:extLst>
      <p:ext uri="{BB962C8B-B14F-4D97-AF65-F5344CB8AC3E}">
        <p14:creationId xmlns:p14="http://schemas.microsoft.com/office/powerpoint/2010/main" val="27136843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a:xfrm>
            <a:off x="0" y="333375"/>
            <a:ext cx="7667625" cy="809625"/>
          </a:xfrm>
        </p:spPr>
        <p:txBody>
          <a:bodyPr/>
          <a:lstStyle/>
          <a:p>
            <a:r>
              <a:rPr lang="en-US" altLang="ru-RU" sz="4000" b="1" smtClean="0">
                <a:solidFill>
                  <a:srgbClr val="002060"/>
                </a:solidFill>
              </a:rPr>
              <a:t>Contradiction?</a:t>
            </a:r>
            <a:endParaRPr lang="ru-RU" altLang="ru-RU" sz="4000" b="1" smtClean="0">
              <a:solidFill>
                <a:srgbClr val="002060"/>
              </a:solidFill>
            </a:endParaRPr>
          </a:p>
        </p:txBody>
      </p:sp>
      <p:sp>
        <p:nvSpPr>
          <p:cNvPr id="9219" name="Прямоугольник 3"/>
          <p:cNvSpPr>
            <a:spLocks noChangeArrowheads="1"/>
          </p:cNvSpPr>
          <p:nvPr/>
        </p:nvSpPr>
        <p:spPr bwMode="auto">
          <a:xfrm>
            <a:off x="84138" y="1325563"/>
            <a:ext cx="69643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ru-RU" sz="1800" b="1">
                <a:solidFill>
                  <a:srgbClr val="006600"/>
                </a:solidFill>
              </a:rPr>
              <a:t>Correct seismotomography data must lead to right solution, </a:t>
            </a:r>
          </a:p>
          <a:p>
            <a:pPr eaLnBrk="1" hangingPunct="1">
              <a:spcBef>
                <a:spcPct val="0"/>
              </a:spcBef>
              <a:buFontTx/>
              <a:buNone/>
            </a:pPr>
            <a:endParaRPr lang="en-US" altLang="ru-RU" sz="1800" b="1">
              <a:solidFill>
                <a:srgbClr val="C00000"/>
              </a:solidFill>
            </a:endParaRPr>
          </a:p>
          <a:p>
            <a:pPr eaLnBrk="1" hangingPunct="1">
              <a:spcBef>
                <a:spcPct val="0"/>
              </a:spcBef>
              <a:buFontTx/>
              <a:buNone/>
            </a:pPr>
            <a:r>
              <a:rPr lang="en-US" altLang="ru-RU" sz="1800" b="1">
                <a:solidFill>
                  <a:srgbClr val="C00000"/>
                </a:solidFill>
              </a:rPr>
              <a:t>but in elliptic problem solution depends from entire area</a:t>
            </a:r>
          </a:p>
          <a:p>
            <a:pPr eaLnBrk="1" hangingPunct="1">
              <a:spcBef>
                <a:spcPct val="0"/>
              </a:spcBef>
              <a:buFontTx/>
              <a:buNone/>
            </a:pPr>
            <a:r>
              <a:rPr lang="en-US" altLang="ru-RU" sz="1800" b="1">
                <a:solidFill>
                  <a:srgbClr val="C00000"/>
                </a:solidFill>
              </a:rPr>
              <a:t>and can’t be localised (regioned)!</a:t>
            </a:r>
            <a:endParaRPr lang="en-US" altLang="ru-RU" sz="1800"/>
          </a:p>
        </p:txBody>
      </p:sp>
      <p:sp>
        <p:nvSpPr>
          <p:cNvPr id="9220" name="Прямоугольник 4"/>
          <p:cNvSpPr>
            <a:spLocks noChangeArrowheads="1"/>
          </p:cNvSpPr>
          <p:nvPr/>
        </p:nvSpPr>
        <p:spPr bwMode="auto">
          <a:xfrm>
            <a:off x="0" y="2922588"/>
            <a:ext cx="66897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ru-RU" sz="2000" b="1"/>
              <a:t>     </a:t>
            </a:r>
            <a:r>
              <a:rPr lang="en-US" altLang="ru-RU" sz="2400" b="1">
                <a:solidFill>
                  <a:srgbClr val="002060"/>
                </a:solidFill>
              </a:rPr>
              <a:t>Full solution </a:t>
            </a:r>
            <a:r>
              <a:rPr lang="en-US" altLang="ru-RU" sz="2400" b="1"/>
              <a:t>= </a:t>
            </a:r>
          </a:p>
          <a:p>
            <a:pPr eaLnBrk="1" hangingPunct="1">
              <a:spcBef>
                <a:spcPct val="0"/>
              </a:spcBef>
              <a:buFontTx/>
              <a:buNone/>
            </a:pPr>
            <a:r>
              <a:rPr lang="en-US" altLang="ru-RU" sz="2400" b="1">
                <a:solidFill>
                  <a:srgbClr val="006600"/>
                </a:solidFill>
              </a:rPr>
              <a:t>                   partial nonhomogeneous</a:t>
            </a:r>
            <a:r>
              <a:rPr lang="en-US" altLang="ru-RU" sz="2400"/>
              <a:t> </a:t>
            </a:r>
            <a:r>
              <a:rPr lang="en-US" altLang="ru-RU" sz="2400" b="1">
                <a:solidFill>
                  <a:srgbClr val="006600"/>
                </a:solidFill>
              </a:rPr>
              <a:t>solution </a:t>
            </a:r>
            <a:r>
              <a:rPr lang="en-US" altLang="ru-RU" sz="2400" b="1">
                <a:solidFill>
                  <a:srgbClr val="C00000"/>
                </a:solidFill>
              </a:rPr>
              <a:t>                                   </a:t>
            </a:r>
          </a:p>
          <a:p>
            <a:pPr eaLnBrk="1" hangingPunct="1">
              <a:spcBef>
                <a:spcPct val="0"/>
              </a:spcBef>
              <a:buFontTx/>
              <a:buNone/>
            </a:pPr>
            <a:r>
              <a:rPr lang="en-US" altLang="ru-RU" sz="2400" b="1">
                <a:solidFill>
                  <a:srgbClr val="C00000"/>
                </a:solidFill>
              </a:rPr>
              <a:t>                   + homogeneous solution</a:t>
            </a:r>
            <a:endParaRPr lang="ru-RU" altLang="ru-RU" sz="2400">
              <a:solidFill>
                <a:srgbClr val="C00000"/>
              </a:solidFill>
            </a:endParaRPr>
          </a:p>
        </p:txBody>
      </p:sp>
      <p:sp>
        <p:nvSpPr>
          <p:cNvPr id="9221" name="Прямоугольник 5"/>
          <p:cNvSpPr>
            <a:spLocks noChangeArrowheads="1"/>
          </p:cNvSpPr>
          <p:nvPr/>
        </p:nvSpPr>
        <p:spPr bwMode="auto">
          <a:xfrm>
            <a:off x="177800" y="4497388"/>
            <a:ext cx="7151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ru-RU" sz="1800" b="1">
                <a:solidFill>
                  <a:srgbClr val="006600"/>
                </a:solidFill>
              </a:rPr>
              <a:t>Seismotomography data are guaranteeing only partial solution, which depends from inner structure.</a:t>
            </a:r>
            <a:endParaRPr lang="ru-RU" altLang="ru-RU" sz="1800">
              <a:solidFill>
                <a:srgbClr val="006600"/>
              </a:solidFill>
            </a:endParaRPr>
          </a:p>
        </p:txBody>
      </p:sp>
      <p:sp>
        <p:nvSpPr>
          <p:cNvPr id="9222" name="Прямоугольник 6"/>
          <p:cNvSpPr>
            <a:spLocks noChangeArrowheads="1"/>
          </p:cNvSpPr>
          <p:nvPr/>
        </p:nvSpPr>
        <p:spPr bwMode="auto">
          <a:xfrm>
            <a:off x="177800" y="5373688"/>
            <a:ext cx="69643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ru-RU" sz="1800" b="1">
                <a:solidFill>
                  <a:srgbClr val="C00000"/>
                </a:solidFill>
              </a:rPr>
              <a:t>Homogeneous solution is depend from boundary conditions, or outer actions. So when we use Zero-boundary conditions, we delete homogeneous solution</a:t>
            </a:r>
            <a:endParaRPr lang="ru-RU" altLang="ru-RU" sz="1800">
              <a:solidFill>
                <a:srgbClr val="C00000"/>
              </a:solidFill>
            </a:endParaRPr>
          </a:p>
        </p:txBody>
      </p:sp>
      <p:pic>
        <p:nvPicPr>
          <p:cNvPr id="922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7675" y="0"/>
            <a:ext cx="2346325"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Прямоугольник 8"/>
          <p:cNvSpPr>
            <a:spLocks noChangeArrowheads="1"/>
          </p:cNvSpPr>
          <p:nvPr/>
        </p:nvSpPr>
        <p:spPr bwMode="auto">
          <a:xfrm>
            <a:off x="7083425" y="3573463"/>
            <a:ext cx="190341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ru-RU" sz="1800" b="1">
                <a:solidFill>
                  <a:srgbClr val="002060"/>
                </a:solidFill>
              </a:rPr>
              <a:t>Georgy Petrov:</a:t>
            </a:r>
          </a:p>
          <a:p>
            <a:pPr algn="ctr" eaLnBrk="1" hangingPunct="1">
              <a:spcBef>
                <a:spcPct val="0"/>
              </a:spcBef>
              <a:buFontTx/>
              <a:buNone/>
            </a:pPr>
            <a:r>
              <a:rPr lang="en-US" altLang="ru-RU" sz="1800" b="1">
                <a:solidFill>
                  <a:srgbClr val="C00000"/>
                </a:solidFill>
              </a:rPr>
              <a:t>“</a:t>
            </a:r>
            <a:r>
              <a:rPr lang="en-US" altLang="ru-RU" sz="2400" b="1">
                <a:solidFill>
                  <a:srgbClr val="C00000"/>
                </a:solidFill>
              </a:rPr>
              <a:t>Ethics</a:t>
            </a:r>
            <a:r>
              <a:rPr lang="en-US" altLang="ru-RU" sz="1800" b="1">
                <a:solidFill>
                  <a:srgbClr val="C00000"/>
                </a:solidFill>
              </a:rPr>
              <a:t> </a:t>
            </a:r>
          </a:p>
          <a:p>
            <a:pPr algn="ctr" eaLnBrk="1" hangingPunct="1">
              <a:spcBef>
                <a:spcPct val="0"/>
              </a:spcBef>
              <a:buFontTx/>
              <a:buNone/>
            </a:pPr>
            <a:r>
              <a:rPr lang="en-US" altLang="ru-RU" sz="1800" b="1">
                <a:solidFill>
                  <a:srgbClr val="C00000"/>
                </a:solidFill>
              </a:rPr>
              <a:t>of numerical</a:t>
            </a:r>
          </a:p>
          <a:p>
            <a:pPr algn="ctr" eaLnBrk="1" hangingPunct="1">
              <a:spcBef>
                <a:spcPct val="0"/>
              </a:spcBef>
              <a:buFontTx/>
              <a:buNone/>
            </a:pPr>
            <a:r>
              <a:rPr lang="en-US" altLang="ru-RU" sz="1800" b="1">
                <a:solidFill>
                  <a:srgbClr val="C00000"/>
                </a:solidFill>
              </a:rPr>
              <a:t>Researcher is </a:t>
            </a:r>
          </a:p>
          <a:p>
            <a:pPr algn="ctr" eaLnBrk="1" hangingPunct="1">
              <a:spcBef>
                <a:spcPct val="0"/>
              </a:spcBef>
              <a:buFontTx/>
              <a:buNone/>
            </a:pPr>
            <a:r>
              <a:rPr lang="en-US" altLang="ru-RU" sz="1800" b="1">
                <a:solidFill>
                  <a:srgbClr val="C00000"/>
                </a:solidFill>
              </a:rPr>
              <a:t>very important”</a:t>
            </a:r>
            <a:endParaRPr lang="ru-RU" altLang="ru-RU" sz="1800">
              <a:solidFill>
                <a:srgbClr val="C00000"/>
              </a:solidFill>
            </a:endParaRPr>
          </a:p>
        </p:txBody>
      </p:sp>
    </p:spTree>
    <p:extLst>
      <p:ext uri="{BB962C8B-B14F-4D97-AF65-F5344CB8AC3E}">
        <p14:creationId xmlns:p14="http://schemas.microsoft.com/office/powerpoint/2010/main" val="38413787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p:cNvSpPr>
          <p:nvPr>
            <p:ph type="title"/>
          </p:nvPr>
        </p:nvSpPr>
        <p:spPr>
          <a:xfrm>
            <a:off x="61913" y="260350"/>
            <a:ext cx="8794750" cy="1143000"/>
          </a:xfrm>
        </p:spPr>
        <p:txBody>
          <a:bodyPr/>
          <a:lstStyle/>
          <a:p>
            <a:r>
              <a:rPr lang="en-US" altLang="ru-RU" sz="3600" b="1" smtClean="0">
                <a:solidFill>
                  <a:srgbClr val="002060"/>
                </a:solidFill>
              </a:rPr>
              <a:t>A. Saint-Venant Principle, 1855</a:t>
            </a:r>
            <a:endParaRPr lang="ru-RU" altLang="ru-RU" sz="3600" b="1" smtClean="0">
              <a:solidFill>
                <a:srgbClr val="002060"/>
              </a:solidFill>
            </a:endParaRPr>
          </a:p>
        </p:txBody>
      </p:sp>
      <p:sp>
        <p:nvSpPr>
          <p:cNvPr id="10243" name="Прямоугольник 3"/>
          <p:cNvSpPr>
            <a:spLocks noChangeArrowheads="1"/>
          </p:cNvSpPr>
          <p:nvPr/>
        </p:nvSpPr>
        <p:spPr bwMode="auto">
          <a:xfrm>
            <a:off x="906463" y="3835400"/>
            <a:ext cx="41719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ru-RU" sz="2000" b="1">
                <a:solidFill>
                  <a:srgbClr val="002060"/>
                </a:solidFill>
              </a:rPr>
              <a:t>Authors: “to minimize boundary </a:t>
            </a:r>
          </a:p>
          <a:p>
            <a:pPr eaLnBrk="1" hangingPunct="1">
              <a:spcBef>
                <a:spcPct val="0"/>
              </a:spcBef>
              <a:buFontTx/>
              <a:buNone/>
            </a:pPr>
            <a:r>
              <a:rPr lang="en-US" altLang="ru-RU" sz="2000" b="1">
                <a:solidFill>
                  <a:srgbClr val="002060"/>
                </a:solidFill>
              </a:rPr>
              <a:t>effects, this region has been </a:t>
            </a:r>
          </a:p>
          <a:p>
            <a:pPr eaLnBrk="1" hangingPunct="1">
              <a:spcBef>
                <a:spcPct val="0"/>
              </a:spcBef>
              <a:buFontTx/>
              <a:buNone/>
            </a:pPr>
            <a:r>
              <a:rPr lang="en-US" altLang="ru-RU" sz="2000" b="1">
                <a:solidFill>
                  <a:srgbClr val="002060"/>
                </a:solidFill>
              </a:rPr>
              <a:t>bounded by dotted rectangular”.</a:t>
            </a:r>
          </a:p>
        </p:txBody>
      </p:sp>
      <p:pic>
        <p:nvPicPr>
          <p:cNvPr id="102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3040063"/>
            <a:ext cx="2665413" cy="264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5" name="Прямоугольник 5"/>
          <p:cNvSpPr>
            <a:spLocks noChangeArrowheads="1"/>
          </p:cNvSpPr>
          <p:nvPr/>
        </p:nvSpPr>
        <p:spPr bwMode="auto">
          <a:xfrm>
            <a:off x="611188" y="2335213"/>
            <a:ext cx="8351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ru-RU" sz="2000" b="1">
                <a:solidFill>
                  <a:srgbClr val="C00000"/>
                </a:solidFill>
              </a:rPr>
              <a:t>…but the average force and momentum act  into entire area! </a:t>
            </a:r>
            <a:endParaRPr lang="ru-RU" altLang="ru-RU" sz="2000">
              <a:solidFill>
                <a:srgbClr val="C00000"/>
              </a:solidFill>
            </a:endParaRPr>
          </a:p>
        </p:txBody>
      </p:sp>
      <p:sp>
        <p:nvSpPr>
          <p:cNvPr id="10246" name="Rectangle 11"/>
          <p:cNvSpPr>
            <a:spLocks noChangeArrowheads="1"/>
          </p:cNvSpPr>
          <p:nvPr/>
        </p:nvSpPr>
        <p:spPr bwMode="auto">
          <a:xfrm>
            <a:off x="50800" y="4362450"/>
            <a:ext cx="54006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ru-RU" sz="1600" b="1"/>
              <a:t>               </a:t>
            </a:r>
            <a:endParaRPr lang="ru-RU" altLang="ru-RU" sz="1600" b="1" i="1">
              <a:solidFill>
                <a:srgbClr val="FF0000"/>
              </a:solidFill>
            </a:endParaRPr>
          </a:p>
        </p:txBody>
      </p:sp>
      <p:sp>
        <p:nvSpPr>
          <p:cNvPr id="10248" name="Прямоугольник 1"/>
          <p:cNvSpPr>
            <a:spLocks noChangeArrowheads="1"/>
          </p:cNvSpPr>
          <p:nvPr/>
        </p:nvSpPr>
        <p:spPr bwMode="auto">
          <a:xfrm>
            <a:off x="395288" y="1698625"/>
            <a:ext cx="8567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ru-RU" sz="2000" b="1">
                <a:solidFill>
                  <a:srgbClr val="006600"/>
                </a:solidFill>
              </a:rPr>
              <a:t>In elongated area the forces distribution affects only near boundaries  </a:t>
            </a:r>
          </a:p>
        </p:txBody>
      </p:sp>
    </p:spTree>
    <p:extLst>
      <p:ext uri="{BB962C8B-B14F-4D97-AF65-F5344CB8AC3E}">
        <p14:creationId xmlns:p14="http://schemas.microsoft.com/office/powerpoint/2010/main" val="22711962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188913"/>
            <a:ext cx="9144000" cy="863600"/>
          </a:xfrm>
        </p:spPr>
        <p:txBody>
          <a:bodyPr/>
          <a:lstStyle/>
          <a:p>
            <a:pPr eaLnBrk="1" hangingPunct="1"/>
            <a:r>
              <a:rPr lang="en-US" altLang="ru-RU" sz="2800" b="1" smtClean="0">
                <a:solidFill>
                  <a:srgbClr val="002060"/>
                </a:solidFill>
              </a:rPr>
              <a:t>Problems of Regional Modeling:</a:t>
            </a:r>
            <a:endParaRPr lang="ru-RU" altLang="ru-RU" sz="2800" b="1" smtClean="0">
              <a:solidFill>
                <a:srgbClr val="002060"/>
              </a:solidFill>
            </a:endParaRPr>
          </a:p>
        </p:txBody>
      </p:sp>
      <p:sp>
        <p:nvSpPr>
          <p:cNvPr id="12291" name="Rectangle 18"/>
          <p:cNvSpPr>
            <a:spLocks noChangeArrowheads="1"/>
          </p:cNvSpPr>
          <p:nvPr/>
        </p:nvSpPr>
        <p:spPr bwMode="auto">
          <a:xfrm>
            <a:off x="684213" y="633412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ru-RU" sz="1800"/>
              <a:t>  </a:t>
            </a:r>
            <a:endParaRPr lang="ru-RU" altLang="ru-RU" sz="2000" b="1">
              <a:solidFill>
                <a:srgbClr val="FF0000"/>
              </a:solidFill>
            </a:endParaRPr>
          </a:p>
        </p:txBody>
      </p:sp>
      <p:sp>
        <p:nvSpPr>
          <p:cNvPr id="12293" name="Прямоугольник 4"/>
          <p:cNvSpPr>
            <a:spLocks noChangeArrowheads="1"/>
          </p:cNvSpPr>
          <p:nvPr/>
        </p:nvSpPr>
        <p:spPr bwMode="auto">
          <a:xfrm>
            <a:off x="377825" y="3114675"/>
            <a:ext cx="82105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ru-RU" sz="1800" b="1" dirty="0">
                <a:solidFill>
                  <a:srgbClr val="FF0000"/>
                </a:solidFill>
              </a:rPr>
              <a:t>   According to the mathematical theory [</a:t>
            </a:r>
            <a:r>
              <a:rPr lang="en-US" altLang="ru-RU" sz="1800" b="1" dirty="0" err="1">
                <a:solidFill>
                  <a:srgbClr val="FF0000"/>
                </a:solidFill>
              </a:rPr>
              <a:t>Tikhonov</a:t>
            </a:r>
            <a:r>
              <a:rPr lang="en-US" altLang="ru-RU" sz="1800" b="1" dirty="0">
                <a:solidFill>
                  <a:srgbClr val="FF0000"/>
                </a:solidFill>
              </a:rPr>
              <a:t>, </a:t>
            </a:r>
            <a:r>
              <a:rPr lang="en-US" altLang="ru-RU" sz="1800" b="1" dirty="0" err="1">
                <a:solidFill>
                  <a:srgbClr val="FF0000"/>
                </a:solidFill>
              </a:rPr>
              <a:t>Arsenin</a:t>
            </a:r>
            <a:r>
              <a:rPr lang="en-US" altLang="ru-RU" sz="1800" b="1" dirty="0">
                <a:solidFill>
                  <a:srgbClr val="FF0000"/>
                </a:solidFill>
              </a:rPr>
              <a:t>. “Solutions of Ill-Posed Problems”, NY, 1977], for solution ill-Posed Problem one should add the regularization conditions. </a:t>
            </a:r>
            <a:endParaRPr lang="ru-RU" altLang="ru-RU" sz="1800" dirty="0"/>
          </a:p>
        </p:txBody>
      </p:sp>
      <p:sp>
        <p:nvSpPr>
          <p:cNvPr id="12294" name="Прямоугольник 5"/>
          <p:cNvSpPr>
            <a:spLocks noChangeArrowheads="1"/>
          </p:cNvSpPr>
          <p:nvPr/>
        </p:nvSpPr>
        <p:spPr bwMode="auto">
          <a:xfrm>
            <a:off x="2203450" y="2492896"/>
            <a:ext cx="4895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ru-RU" sz="2800" b="1" dirty="0">
                <a:solidFill>
                  <a:srgbClr val="002060"/>
                </a:solidFill>
              </a:rPr>
              <a:t>General recommendations:</a:t>
            </a:r>
            <a:endParaRPr lang="ru-RU" altLang="ru-RU" sz="2800" b="1" dirty="0">
              <a:solidFill>
                <a:srgbClr val="002060"/>
              </a:solidFill>
            </a:endParaRPr>
          </a:p>
        </p:txBody>
      </p:sp>
      <p:sp>
        <p:nvSpPr>
          <p:cNvPr id="12295" name="Прямоугольник 6"/>
          <p:cNvSpPr>
            <a:spLocks noChangeArrowheads="1"/>
          </p:cNvSpPr>
          <p:nvPr/>
        </p:nvSpPr>
        <p:spPr bwMode="auto">
          <a:xfrm>
            <a:off x="363538" y="4067763"/>
            <a:ext cx="83486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ru-RU" sz="1800" b="1" dirty="0">
                <a:solidFill>
                  <a:srgbClr val="C00000"/>
                </a:solidFill>
              </a:rPr>
              <a:t>   As a boundaries of modelling region should be selected the natural boundaries in the mantle. A rectangular box must cover entire natural region, without partitioning. </a:t>
            </a:r>
          </a:p>
        </p:txBody>
      </p:sp>
      <p:sp>
        <p:nvSpPr>
          <p:cNvPr id="12296" name="Прямоугольник 7"/>
          <p:cNvSpPr>
            <a:spLocks noChangeArrowheads="1"/>
          </p:cNvSpPr>
          <p:nvPr/>
        </p:nvSpPr>
        <p:spPr bwMode="auto">
          <a:xfrm>
            <a:off x="377825" y="5034757"/>
            <a:ext cx="7612063"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ru-RU" sz="1800" b="1" dirty="0">
                <a:solidFill>
                  <a:srgbClr val="CC0066"/>
                </a:solidFill>
              </a:rPr>
              <a:t>   It is essential to verify modeling results by independent empiric data, for example  </a:t>
            </a:r>
            <a:r>
              <a:rPr lang="en-US" altLang="ru-RU" sz="1800" b="1" dirty="0" err="1">
                <a:solidFill>
                  <a:srgbClr val="CC0066"/>
                </a:solidFill>
              </a:rPr>
              <a:t>seismotomography</a:t>
            </a:r>
            <a:r>
              <a:rPr lang="en-US" altLang="ru-RU" sz="1800" b="1" dirty="0">
                <a:solidFill>
                  <a:srgbClr val="CC0066"/>
                </a:solidFill>
              </a:rPr>
              <a:t> or geology.</a:t>
            </a:r>
            <a:r>
              <a:rPr lang="en-US" altLang="ru-RU" sz="2000" b="1" dirty="0">
                <a:solidFill>
                  <a:srgbClr val="CC0066"/>
                </a:solidFill>
              </a:rPr>
              <a:t> </a:t>
            </a:r>
            <a:endParaRPr lang="ru-RU" altLang="ru-RU" sz="1800" b="1" dirty="0">
              <a:solidFill>
                <a:srgbClr val="CC0066"/>
              </a:solidFill>
            </a:endParaRPr>
          </a:p>
        </p:txBody>
      </p:sp>
      <p:sp>
        <p:nvSpPr>
          <p:cNvPr id="12297" name="Прямоугольник 1"/>
          <p:cNvSpPr>
            <a:spLocks noChangeArrowheads="1"/>
          </p:cNvSpPr>
          <p:nvPr/>
        </p:nvSpPr>
        <p:spPr bwMode="auto">
          <a:xfrm>
            <a:off x="0" y="6859588"/>
            <a:ext cx="96853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FontTx/>
              <a:buNone/>
            </a:pPr>
            <a:r>
              <a:rPr lang="en-US" altLang="ru-RU" sz="1800" dirty="0" smtClean="0"/>
              <a:t>. </a:t>
            </a:r>
            <a:endParaRPr lang="ru-RU" altLang="ru-RU" sz="1800" dirty="0"/>
          </a:p>
        </p:txBody>
      </p:sp>
      <p:sp>
        <p:nvSpPr>
          <p:cNvPr id="12298" name="Прямоугольник 2"/>
          <p:cNvSpPr>
            <a:spLocks noChangeArrowheads="1"/>
          </p:cNvSpPr>
          <p:nvPr/>
        </p:nvSpPr>
        <p:spPr bwMode="auto">
          <a:xfrm>
            <a:off x="363538" y="6132699"/>
            <a:ext cx="8520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ru-RU" sz="1600" b="1" i="1" dirty="0" smtClean="0"/>
              <a:t>*The </a:t>
            </a:r>
            <a:r>
              <a:rPr lang="en-US" altLang="ru-RU" sz="1600" b="1" i="1" dirty="0" err="1"/>
              <a:t>worsest</a:t>
            </a:r>
            <a:r>
              <a:rPr lang="en-US" altLang="ru-RU" sz="1600" b="1" i="1" dirty="0"/>
              <a:t>  is impermeable lower boundary condition, </a:t>
            </a:r>
            <a:endParaRPr lang="en-US" altLang="ru-RU" sz="1600" b="1" i="1" dirty="0" smtClean="0"/>
          </a:p>
          <a:p>
            <a:pPr eaLnBrk="1" hangingPunct="1">
              <a:spcBef>
                <a:spcPct val="0"/>
              </a:spcBef>
              <a:buFontTx/>
              <a:buNone/>
            </a:pPr>
            <a:r>
              <a:rPr lang="en-US" altLang="ru-RU" sz="1600" b="1" i="1" dirty="0" smtClean="0"/>
              <a:t>which are </a:t>
            </a:r>
            <a:r>
              <a:rPr lang="en-US" altLang="ru-RU" sz="1600" b="1" i="1" dirty="0" err="1" smtClean="0"/>
              <a:t>choicing</a:t>
            </a:r>
            <a:r>
              <a:rPr lang="en-US" altLang="ru-RU" sz="1600" b="1" i="1" dirty="0" smtClean="0"/>
              <a:t> </a:t>
            </a:r>
            <a:r>
              <a:rPr lang="en-US" altLang="ru-RU" sz="1600" b="1" i="1" dirty="0"/>
              <a:t>at arbitrary </a:t>
            </a:r>
            <a:r>
              <a:rPr lang="en-US" altLang="ru-RU" sz="1600" b="1" i="1" dirty="0" smtClean="0"/>
              <a:t>depth (</a:t>
            </a:r>
            <a:r>
              <a:rPr lang="en-US" altLang="ru-RU" sz="1600" b="1" i="1" dirty="0"/>
              <a:t>350, 800, 1000, 1320 km).</a:t>
            </a:r>
            <a:endParaRPr lang="ru-RU" altLang="ru-RU" sz="1600" i="1" dirty="0"/>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338" y="1087288"/>
            <a:ext cx="88011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16767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a:xfrm>
            <a:off x="468313" y="115888"/>
            <a:ext cx="8229600" cy="1017587"/>
          </a:xfrm>
        </p:spPr>
        <p:txBody>
          <a:bodyPr/>
          <a:lstStyle/>
          <a:p>
            <a:r>
              <a:rPr lang="en-US" altLang="ru-RU" sz="4000" b="1" smtClean="0">
                <a:solidFill>
                  <a:srgbClr val="002060"/>
                </a:solidFill>
              </a:rPr>
              <a:t>Concrete recommendations</a:t>
            </a:r>
            <a:endParaRPr lang="ru-RU" altLang="ru-RU" sz="4000" b="1" smtClean="0">
              <a:solidFill>
                <a:srgbClr val="002060"/>
              </a:solidFill>
            </a:endParaRPr>
          </a:p>
        </p:txBody>
      </p:sp>
      <p:sp>
        <p:nvSpPr>
          <p:cNvPr id="13315" name="Прямоугольник 4"/>
          <p:cNvSpPr>
            <a:spLocks noChangeArrowheads="1"/>
          </p:cNvSpPr>
          <p:nvPr/>
        </p:nvSpPr>
        <p:spPr bwMode="auto">
          <a:xfrm>
            <a:off x="214313" y="1268413"/>
            <a:ext cx="8929687"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ru-RU" sz="1800">
                <a:solidFill>
                  <a:srgbClr val="002060"/>
                </a:solidFill>
              </a:rPr>
              <a:t>   The lower boundary has a most significant influence on result. The strongest natural boundary is the surface that divides the upper and lower mantles, where endothermic phase transition have place. Accordance our investigation [Kotelkin, Lobkovsky, 2011], most time of the Wilson Cycle realizes separate convection. </a:t>
            </a:r>
          </a:p>
          <a:p>
            <a:pPr eaLnBrk="1" hangingPunct="1">
              <a:spcBef>
                <a:spcPct val="0"/>
              </a:spcBef>
              <a:buFontTx/>
              <a:buNone/>
            </a:pPr>
            <a:r>
              <a:rPr lang="en-US" altLang="ru-RU" sz="1800">
                <a:solidFill>
                  <a:srgbClr val="002060"/>
                </a:solidFill>
              </a:rPr>
              <a:t>So we take </a:t>
            </a:r>
            <a:r>
              <a:rPr lang="en-US" altLang="ru-RU" sz="1800" b="1">
                <a:solidFill>
                  <a:srgbClr val="FF0000"/>
                </a:solidFill>
              </a:rPr>
              <a:t>as impermeable lower boundary the 670 km depth.</a:t>
            </a:r>
            <a:r>
              <a:rPr lang="en-US" altLang="ru-RU" sz="1800">
                <a:solidFill>
                  <a:srgbClr val="002060"/>
                </a:solidFill>
              </a:rPr>
              <a:t> Of course it is not accurate condition, but with this choice we will have the minimal error. </a:t>
            </a:r>
          </a:p>
          <a:p>
            <a:pPr>
              <a:buFontTx/>
              <a:buNone/>
            </a:pPr>
            <a:r>
              <a:rPr lang="en-US" altLang="ru-RU" sz="1800">
                <a:solidFill>
                  <a:srgbClr val="002060"/>
                </a:solidFill>
              </a:rPr>
              <a:t>   Moreover we will have good condition for the thermal equation at the lower boundary that the temperature here is equal </a:t>
            </a:r>
            <a:r>
              <a:rPr lang="en-US" altLang="ru-RU" sz="1800" b="1">
                <a:solidFill>
                  <a:srgbClr val="FF0000"/>
                </a:solidFill>
              </a:rPr>
              <a:t>temperature of phase transition</a:t>
            </a:r>
            <a:r>
              <a:rPr lang="en-US" altLang="ru-RU" sz="1800">
                <a:solidFill>
                  <a:srgbClr val="002060"/>
                </a:solidFill>
              </a:rPr>
              <a:t>. </a:t>
            </a:r>
            <a:endParaRPr lang="ru-RU" altLang="ru-RU" sz="1800">
              <a:solidFill>
                <a:srgbClr val="002060"/>
              </a:solidFill>
            </a:endParaRPr>
          </a:p>
          <a:p>
            <a:pPr>
              <a:buFontTx/>
              <a:buNone/>
            </a:pPr>
            <a:r>
              <a:rPr lang="en-US" altLang="ru-RU" sz="1800">
                <a:solidFill>
                  <a:srgbClr val="002060"/>
                </a:solidFill>
              </a:rPr>
              <a:t>   As the lower mantle's viscosity is about 30 times more than upper one we use </a:t>
            </a:r>
            <a:r>
              <a:rPr lang="en-US" altLang="ru-RU" sz="1800" b="1">
                <a:solidFill>
                  <a:srgbClr val="FF0000"/>
                </a:solidFill>
              </a:rPr>
              <a:t>non-slip condition for tangential velocity</a:t>
            </a:r>
            <a:r>
              <a:rPr lang="en-US" altLang="ru-RU" sz="1800">
                <a:solidFill>
                  <a:srgbClr val="002060"/>
                </a:solidFill>
              </a:rPr>
              <a:t> at lower boundary.</a:t>
            </a:r>
            <a:endParaRPr lang="ru-RU" altLang="ru-RU" sz="1800">
              <a:solidFill>
                <a:srgbClr val="002060"/>
              </a:solidFill>
            </a:endParaRPr>
          </a:p>
        </p:txBody>
      </p:sp>
      <p:sp>
        <p:nvSpPr>
          <p:cNvPr id="13316" name="Прямоугольник 5"/>
          <p:cNvSpPr>
            <a:spLocks noChangeArrowheads="1"/>
          </p:cNvSpPr>
          <p:nvPr/>
        </p:nvSpPr>
        <p:spPr bwMode="auto">
          <a:xfrm>
            <a:off x="214313" y="4437063"/>
            <a:ext cx="89296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FontTx/>
              <a:buNone/>
            </a:pPr>
            <a:r>
              <a:rPr lang="en-US" altLang="ru-RU" sz="1800">
                <a:solidFill>
                  <a:srgbClr val="006600"/>
                </a:solidFill>
              </a:rPr>
              <a:t>   A good decision for the problem of  </a:t>
            </a:r>
            <a:r>
              <a:rPr lang="en-US" altLang="ru-RU" sz="1800" b="1">
                <a:solidFill>
                  <a:srgbClr val="FF0000"/>
                </a:solidFill>
              </a:rPr>
              <a:t>lateral boundaries</a:t>
            </a:r>
            <a:r>
              <a:rPr lang="en-US" altLang="ru-RU" sz="1800">
                <a:solidFill>
                  <a:srgbClr val="FF0000"/>
                </a:solidFill>
              </a:rPr>
              <a:t> </a:t>
            </a:r>
            <a:r>
              <a:rPr lang="en-US" altLang="ru-RU" sz="1800">
                <a:solidFill>
                  <a:srgbClr val="006600"/>
                </a:solidFill>
              </a:rPr>
              <a:t>is a choice natural structures on which mirror boundary conditions are approximately satisfied. These zones are characterized by a clear expressed vertical motion (these are </a:t>
            </a:r>
            <a:r>
              <a:rPr lang="en-US" altLang="ru-RU" sz="1800" b="1">
                <a:solidFill>
                  <a:srgbClr val="FF0000"/>
                </a:solidFill>
              </a:rPr>
              <a:t>mid-ocean ridges and subduction zones</a:t>
            </a:r>
            <a:r>
              <a:rPr lang="en-US" altLang="ru-RU" sz="1800">
                <a:solidFill>
                  <a:srgbClr val="006600"/>
                </a:solidFill>
              </a:rPr>
              <a:t>). </a:t>
            </a:r>
            <a:endParaRPr lang="ru-RU" altLang="ru-RU" sz="1800">
              <a:solidFill>
                <a:srgbClr val="006600"/>
              </a:solidFill>
            </a:endParaRPr>
          </a:p>
        </p:txBody>
      </p:sp>
    </p:spTree>
    <p:extLst>
      <p:ext uri="{BB962C8B-B14F-4D97-AF65-F5344CB8AC3E}">
        <p14:creationId xmlns:p14="http://schemas.microsoft.com/office/powerpoint/2010/main" val="5754825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p:cNvSpPr>
            <a:spLocks noChangeArrowheads="1"/>
          </p:cNvSpPr>
          <p:nvPr/>
        </p:nvSpPr>
        <p:spPr bwMode="auto">
          <a:xfrm>
            <a:off x="-33338" y="404664"/>
            <a:ext cx="9144001"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sz="3200" b="1" dirty="0">
                <a:solidFill>
                  <a:srgbClr val="0000CC"/>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  </a:t>
            </a:r>
            <a:r>
              <a:rPr lang="en-US" sz="3200" b="1" dirty="0" err="1" smtClean="0">
                <a:solidFill>
                  <a:srgbClr val="0000CC"/>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Example:Application</a:t>
            </a:r>
            <a:r>
              <a:rPr lang="en-US" sz="3200" b="1" dirty="0" smtClean="0">
                <a:solidFill>
                  <a:srgbClr val="0000CC"/>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 </a:t>
            </a:r>
            <a:r>
              <a:rPr lang="en-US" sz="3200" b="1" dirty="0">
                <a:solidFill>
                  <a:srgbClr val="0000CC"/>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to </a:t>
            </a:r>
            <a:r>
              <a:rPr lang="en-US" sz="3200" b="1" dirty="0" smtClean="0">
                <a:solidFill>
                  <a:srgbClr val="0000CC"/>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2D-modelling</a:t>
            </a:r>
            <a:endParaRPr lang="en-US" sz="3200" b="1" dirty="0">
              <a:solidFill>
                <a:srgbClr val="0000CC"/>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algn="ctr">
              <a:defRPr/>
            </a:pPr>
            <a:r>
              <a:rPr lang="en-US" sz="3200" b="1" dirty="0">
                <a:solidFill>
                  <a:srgbClr val="7030A0"/>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  </a:t>
            </a:r>
            <a:r>
              <a:rPr lang="en-US" sz="3200" b="1" dirty="0" smtClean="0">
                <a:solidFill>
                  <a:srgbClr val="7030A0"/>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of the   </a:t>
            </a:r>
            <a:r>
              <a:rPr lang="en-US" sz="3200" b="1" dirty="0">
                <a:solidFill>
                  <a:srgbClr val="7030A0"/>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major  geodynamic   periodicity</a:t>
            </a:r>
            <a:endParaRPr lang="ru-RU" b="1" dirty="0">
              <a:solidFill>
                <a:srgbClr val="7030A0"/>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p:txBody>
      </p:sp>
      <p:sp>
        <p:nvSpPr>
          <p:cNvPr id="2" name="Прямоугольник 1"/>
          <p:cNvSpPr/>
          <p:nvPr/>
        </p:nvSpPr>
        <p:spPr>
          <a:xfrm>
            <a:off x="2843213" y="6453188"/>
            <a:ext cx="4456112" cy="307975"/>
          </a:xfrm>
          <a:prstGeom prst="rect">
            <a:avLst/>
          </a:prstGeom>
        </p:spPr>
        <p:txBody>
          <a:bodyPr>
            <a:spAutoFit/>
          </a:bodyPr>
          <a:lstStyle/>
          <a:p>
            <a:pPr>
              <a:defRPr/>
            </a:pPr>
            <a:r>
              <a:rPr lang="en-US" altLang="ru-RU" sz="1400" dirty="0">
                <a:solidFill>
                  <a:schemeClr val="bg1"/>
                </a:solidFill>
              </a:rPr>
              <a:t>South Pacific Slab Conference. Fiji, February 2014</a:t>
            </a:r>
            <a:r>
              <a:rPr lang="en-US" altLang="ru-RU" sz="1400" dirty="0">
                <a:solidFill>
                  <a:schemeClr val="accent6">
                    <a:lumMod val="75000"/>
                  </a:schemeClr>
                </a:solidFill>
              </a:rPr>
              <a:t>.</a:t>
            </a:r>
            <a:endParaRPr lang="ru-RU" sz="1400" dirty="0">
              <a:solidFill>
                <a:schemeClr val="accent6">
                  <a:lumMod val="75000"/>
                </a:schemeClr>
              </a:solidFill>
            </a:endParaRPr>
          </a:p>
        </p:txBody>
      </p:sp>
      <p:sp>
        <p:nvSpPr>
          <p:cNvPr id="14341" name="Прямоугольник 2"/>
          <p:cNvSpPr>
            <a:spLocks noChangeArrowheads="1"/>
          </p:cNvSpPr>
          <p:nvPr/>
        </p:nvSpPr>
        <p:spPr bwMode="auto">
          <a:xfrm>
            <a:off x="2140363" y="4684216"/>
            <a:ext cx="3954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ru-RU" sz="1800" b="1" dirty="0">
                <a:solidFill>
                  <a:srgbClr val="D6A300"/>
                </a:solidFill>
              </a:rPr>
              <a:t>in volcanism and metamorphism</a:t>
            </a:r>
            <a:r>
              <a:rPr lang="en-US" altLang="ru-RU" sz="1800" dirty="0"/>
              <a:t>.</a:t>
            </a:r>
            <a:endParaRPr lang="ru-RU" altLang="ru-RU" sz="1800" dirty="0"/>
          </a:p>
        </p:txBody>
      </p:sp>
      <p:sp>
        <p:nvSpPr>
          <p:cNvPr id="14342" name="Прямоугольник 3"/>
          <p:cNvSpPr>
            <a:spLocks noChangeArrowheads="1"/>
          </p:cNvSpPr>
          <p:nvPr/>
        </p:nvSpPr>
        <p:spPr bwMode="auto">
          <a:xfrm>
            <a:off x="2162401" y="1699972"/>
            <a:ext cx="4572001"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ru-RU" sz="2800" b="1" dirty="0" err="1">
                <a:solidFill>
                  <a:srgbClr val="FF0000"/>
                </a:solidFill>
              </a:rPr>
              <a:t>Orogenic</a:t>
            </a:r>
            <a:r>
              <a:rPr lang="en-US" altLang="ru-RU" sz="2800" b="1" dirty="0">
                <a:solidFill>
                  <a:srgbClr val="FF0000"/>
                </a:solidFill>
              </a:rPr>
              <a:t> phases</a:t>
            </a:r>
            <a:r>
              <a:rPr lang="en-US" altLang="ru-RU" sz="2800" b="1" dirty="0" smtClean="0">
                <a:solidFill>
                  <a:srgbClr val="FF0000"/>
                </a:solidFill>
              </a:rPr>
              <a:t>(~60Ma</a:t>
            </a:r>
            <a:r>
              <a:rPr lang="en-US" altLang="ru-RU" sz="2800" b="1" dirty="0">
                <a:solidFill>
                  <a:srgbClr val="FF0000"/>
                </a:solidFill>
              </a:rPr>
              <a:t>)</a:t>
            </a:r>
          </a:p>
          <a:p>
            <a:pPr eaLnBrk="1" hangingPunct="1">
              <a:spcBef>
                <a:spcPct val="0"/>
              </a:spcBef>
              <a:buFontTx/>
              <a:buNone/>
            </a:pPr>
            <a:r>
              <a:rPr lang="en-US" altLang="ru-RU" sz="2800" b="1" dirty="0">
                <a:solidFill>
                  <a:srgbClr val="FF0000"/>
                </a:solidFill>
              </a:rPr>
              <a:t>are expressed:</a:t>
            </a:r>
          </a:p>
        </p:txBody>
      </p:sp>
      <p:sp>
        <p:nvSpPr>
          <p:cNvPr id="14343" name="Прямоугольник 4"/>
          <p:cNvSpPr>
            <a:spLocks noChangeArrowheads="1"/>
          </p:cNvSpPr>
          <p:nvPr/>
        </p:nvSpPr>
        <p:spPr bwMode="auto">
          <a:xfrm>
            <a:off x="1164372" y="2654060"/>
            <a:ext cx="28432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ru-RU" sz="1800" b="1" dirty="0">
                <a:solidFill>
                  <a:srgbClr val="002060"/>
                </a:solidFill>
              </a:rPr>
              <a:t>in rearrangements of</a:t>
            </a:r>
          </a:p>
          <a:p>
            <a:pPr eaLnBrk="1" hangingPunct="1">
              <a:spcBef>
                <a:spcPct val="0"/>
              </a:spcBef>
              <a:buFontTx/>
              <a:buNone/>
            </a:pPr>
            <a:r>
              <a:rPr lang="en-US" altLang="ru-RU" sz="1800" b="1" dirty="0">
                <a:solidFill>
                  <a:srgbClr val="002060"/>
                </a:solidFill>
              </a:rPr>
              <a:t>the direction and speed </a:t>
            </a:r>
          </a:p>
          <a:p>
            <a:pPr eaLnBrk="1" hangingPunct="1">
              <a:spcBef>
                <a:spcPct val="0"/>
              </a:spcBef>
              <a:buFontTx/>
              <a:buNone/>
            </a:pPr>
            <a:r>
              <a:rPr lang="en-US" altLang="ru-RU" sz="1800" b="1" dirty="0">
                <a:solidFill>
                  <a:srgbClr val="002060"/>
                </a:solidFill>
              </a:rPr>
              <a:t>the slabs motion</a:t>
            </a:r>
            <a:endParaRPr lang="ru-RU" altLang="ru-RU" sz="1800" b="1" dirty="0">
              <a:solidFill>
                <a:srgbClr val="002060"/>
              </a:solidFill>
            </a:endParaRPr>
          </a:p>
        </p:txBody>
      </p:sp>
      <p:sp>
        <p:nvSpPr>
          <p:cNvPr id="14344" name="Прямоугольник 5"/>
          <p:cNvSpPr>
            <a:spLocks noChangeArrowheads="1"/>
          </p:cNvSpPr>
          <p:nvPr/>
        </p:nvSpPr>
        <p:spPr bwMode="auto">
          <a:xfrm>
            <a:off x="4828001" y="2654060"/>
            <a:ext cx="23034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ru-RU" sz="1800" b="1" dirty="0">
                <a:solidFill>
                  <a:schemeClr val="accent1">
                    <a:lumMod val="50000"/>
                  </a:schemeClr>
                </a:solidFill>
              </a:rPr>
              <a:t>in displacement of </a:t>
            </a:r>
          </a:p>
          <a:p>
            <a:pPr eaLnBrk="1" hangingPunct="1">
              <a:spcBef>
                <a:spcPct val="0"/>
              </a:spcBef>
              <a:buFontTx/>
              <a:buNone/>
            </a:pPr>
            <a:r>
              <a:rPr lang="en-US" altLang="ru-RU" sz="1800" b="1" dirty="0">
                <a:solidFill>
                  <a:schemeClr val="accent1">
                    <a:lumMod val="50000"/>
                  </a:schemeClr>
                </a:solidFill>
              </a:rPr>
              <a:t>spreading and </a:t>
            </a:r>
          </a:p>
          <a:p>
            <a:pPr eaLnBrk="1" hangingPunct="1">
              <a:spcBef>
                <a:spcPct val="0"/>
              </a:spcBef>
              <a:buFontTx/>
              <a:buNone/>
            </a:pPr>
            <a:r>
              <a:rPr lang="en-US" altLang="ru-RU" sz="1800" b="1" dirty="0">
                <a:solidFill>
                  <a:schemeClr val="accent1">
                    <a:lumMod val="50000"/>
                  </a:schemeClr>
                </a:solidFill>
              </a:rPr>
              <a:t>subduction zones</a:t>
            </a:r>
            <a:endParaRPr lang="ru-RU" altLang="ru-RU" sz="1800" b="1" dirty="0">
              <a:solidFill>
                <a:schemeClr val="accent1">
                  <a:lumMod val="50000"/>
                </a:schemeClr>
              </a:solidFill>
            </a:endParaRPr>
          </a:p>
        </p:txBody>
      </p:sp>
      <p:sp>
        <p:nvSpPr>
          <p:cNvPr id="14345" name="Прямоугольник 6"/>
          <p:cNvSpPr>
            <a:spLocks noChangeArrowheads="1"/>
          </p:cNvSpPr>
          <p:nvPr/>
        </p:nvSpPr>
        <p:spPr bwMode="auto">
          <a:xfrm>
            <a:off x="1164372" y="3620084"/>
            <a:ext cx="2286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ru-RU" sz="1800" b="1" dirty="0">
                <a:solidFill>
                  <a:srgbClr val="006600"/>
                </a:solidFill>
              </a:rPr>
              <a:t>in the change </a:t>
            </a:r>
          </a:p>
          <a:p>
            <a:pPr eaLnBrk="1" hangingPunct="1">
              <a:spcBef>
                <a:spcPct val="0"/>
              </a:spcBef>
              <a:buFontTx/>
              <a:buNone/>
            </a:pPr>
            <a:r>
              <a:rPr lang="en-US" altLang="ru-RU" sz="1800" b="1" dirty="0">
                <a:solidFill>
                  <a:srgbClr val="006600"/>
                </a:solidFill>
              </a:rPr>
              <a:t>of processes </a:t>
            </a:r>
          </a:p>
          <a:p>
            <a:pPr eaLnBrk="1" hangingPunct="1">
              <a:spcBef>
                <a:spcPct val="0"/>
              </a:spcBef>
              <a:buFontTx/>
              <a:buNone/>
            </a:pPr>
            <a:r>
              <a:rPr lang="en-US" altLang="ru-RU" sz="1800" b="1" dirty="0">
                <a:solidFill>
                  <a:srgbClr val="006600"/>
                </a:solidFill>
              </a:rPr>
              <a:t>in </a:t>
            </a:r>
            <a:r>
              <a:rPr lang="en-US" altLang="ru-RU" sz="1800" b="1" dirty="0" err="1">
                <a:solidFill>
                  <a:srgbClr val="006600"/>
                </a:solidFill>
              </a:rPr>
              <a:t>Benioff</a:t>
            </a:r>
            <a:r>
              <a:rPr lang="en-US" altLang="ru-RU" sz="1800" b="1" dirty="0">
                <a:solidFill>
                  <a:srgbClr val="006600"/>
                </a:solidFill>
              </a:rPr>
              <a:t> zones</a:t>
            </a:r>
            <a:endParaRPr lang="ru-RU" altLang="ru-RU" sz="1800" b="1" dirty="0">
              <a:solidFill>
                <a:srgbClr val="006600"/>
              </a:solidFill>
            </a:endParaRPr>
          </a:p>
        </p:txBody>
      </p:sp>
      <p:sp>
        <p:nvSpPr>
          <p:cNvPr id="14346" name="Прямоугольник 7"/>
          <p:cNvSpPr>
            <a:spLocks noChangeArrowheads="1"/>
          </p:cNvSpPr>
          <p:nvPr/>
        </p:nvSpPr>
        <p:spPr bwMode="auto">
          <a:xfrm>
            <a:off x="4828001" y="3896309"/>
            <a:ext cx="25638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ru-RU" sz="1800" b="1" dirty="0">
                <a:solidFill>
                  <a:srgbClr val="00B050"/>
                </a:solidFill>
              </a:rPr>
              <a:t>in producing of </a:t>
            </a:r>
          </a:p>
          <a:p>
            <a:pPr eaLnBrk="1" hangingPunct="1">
              <a:spcBef>
                <a:spcPct val="0"/>
              </a:spcBef>
              <a:buFontTx/>
              <a:buNone/>
            </a:pPr>
            <a:r>
              <a:rPr lang="en-US" altLang="ru-RU" sz="1800" b="1" dirty="0" err="1">
                <a:solidFill>
                  <a:srgbClr val="00B050"/>
                </a:solidFill>
              </a:rPr>
              <a:t>ophiolites</a:t>
            </a:r>
            <a:r>
              <a:rPr lang="en-US" altLang="ru-RU" sz="1800" b="1" dirty="0">
                <a:solidFill>
                  <a:srgbClr val="00B050"/>
                </a:solidFill>
              </a:rPr>
              <a:t> and granite</a:t>
            </a:r>
            <a:endParaRPr lang="ru-RU" altLang="ru-RU" sz="1800" b="1" dirty="0">
              <a:solidFill>
                <a:srgbClr val="00B050"/>
              </a:solidFill>
            </a:endParaRPr>
          </a:p>
        </p:txBody>
      </p:sp>
      <p:pic>
        <p:nvPicPr>
          <p:cNvPr id="3" name="semiCon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9552" y="5373216"/>
            <a:ext cx="7766875" cy="867718"/>
          </a:xfrm>
          <a:prstGeom prst="rect">
            <a:avLst/>
          </a:prstGeom>
        </p:spPr>
      </p:pic>
    </p:spTree>
    <p:extLst>
      <p:ext uri="{BB962C8B-B14F-4D97-AF65-F5344CB8AC3E}">
        <p14:creationId xmlns:p14="http://schemas.microsoft.com/office/powerpoint/2010/main" val="31240353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4820" name="Rectangle 4"/>
          <p:cNvSpPr>
            <a:spLocks noChangeArrowheads="1"/>
          </p:cNvSpPr>
          <p:nvPr/>
        </p:nvSpPr>
        <p:spPr bwMode="auto">
          <a:xfrm>
            <a:off x="0" y="26035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sz="32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Application of the</a:t>
            </a:r>
          </a:p>
          <a:p>
            <a:pPr algn="ctr">
              <a:defRPr/>
            </a:pPr>
            <a:r>
              <a:rPr lang="en-US" sz="32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Arctic Region Modeling</a:t>
            </a:r>
            <a:r>
              <a:rPr lang="en-US"/>
              <a:t> </a:t>
            </a:r>
            <a:endParaRPr lang="ru-RU"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p:txBody>
      </p:sp>
      <p:sp>
        <p:nvSpPr>
          <p:cNvPr id="2" name="Прямоугольник 1"/>
          <p:cNvSpPr/>
          <p:nvPr/>
        </p:nvSpPr>
        <p:spPr>
          <a:xfrm>
            <a:off x="3275856" y="6488668"/>
            <a:ext cx="2403222" cy="369332"/>
          </a:xfrm>
          <a:prstGeom prst="rect">
            <a:avLst/>
          </a:prstGeom>
        </p:spPr>
        <p:txBody>
          <a:bodyPr wrap="none">
            <a:spAutoFit/>
          </a:bodyPr>
          <a:lstStyle/>
          <a:p>
            <a:r>
              <a:rPr lang="en-US" altLang="ru-RU" dirty="0">
                <a:solidFill>
                  <a:srgbClr val="0000CC"/>
                </a:solidFill>
              </a:rPr>
              <a:t>MSU December 2014</a:t>
            </a:r>
            <a:endParaRPr lang="ru-RU" dirty="0">
              <a:solidFill>
                <a:srgbClr val="0000CC"/>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68313" y="0"/>
            <a:ext cx="8229600" cy="908050"/>
          </a:xfrm>
        </p:spPr>
        <p:txBody>
          <a:bodyPr/>
          <a:lstStyle/>
          <a:p>
            <a:pPr eaLnBrk="1" hangingPunct="1"/>
            <a:r>
              <a:rPr lang="en-US" altLang="ru-RU" sz="3200" b="1" dirty="0" smtClean="0"/>
              <a:t>Geological Model of Arctic Evolution</a:t>
            </a:r>
            <a:r>
              <a:rPr lang="ru-RU" altLang="ru-RU" sz="4000" dirty="0" smtClean="0"/>
              <a:t> </a:t>
            </a:r>
          </a:p>
        </p:txBody>
      </p:sp>
      <p:sp>
        <p:nvSpPr>
          <p:cNvPr id="17411" name="Rectangle 4"/>
          <p:cNvSpPr>
            <a:spLocks noChangeArrowheads="1"/>
          </p:cNvSpPr>
          <p:nvPr/>
        </p:nvSpPr>
        <p:spPr bwMode="auto">
          <a:xfrm>
            <a:off x="179388" y="836613"/>
            <a:ext cx="8964612"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a:t>      According to geological data</a:t>
            </a:r>
            <a:r>
              <a:rPr lang="en-US" altLang="ru-RU" b="1"/>
              <a:t>*</a:t>
            </a:r>
            <a:r>
              <a:rPr lang="en-US" altLang="ru-RU"/>
              <a:t>, there was an ancient (Neoproterozoic) continent – ‘Arctida’. During tithonian-aptian time (150 -110 Ma ago) there existed two active zones of subduction – PaleoAnyui and Pacific. At that time the ‘Chukotka – Alaska’ microplate was break off from the Canadian Arctic Archipelago and collision with Eurasia. So was open the Canadian Basin and closed the South Anyui paleocean. </a:t>
            </a:r>
          </a:p>
          <a:p>
            <a:pPr eaLnBrk="1" hangingPunct="1"/>
            <a:r>
              <a:rPr lang="en-US" altLang="ru-RU"/>
              <a:t>      After the PaleoAnyui subduction ceased to exist, only Pacific zone continues to be active. Hence southward motion of fragments an ancient continent was redirected to </a:t>
            </a:r>
          </a:p>
          <a:p>
            <a:pPr eaLnBrk="1" hangingPunct="1"/>
            <a:r>
              <a:rPr lang="en-US" altLang="ru-RU"/>
              <a:t>the east, by this reason in the Cenozoic was formed the Eurasian Basin. </a:t>
            </a:r>
          </a:p>
        </p:txBody>
      </p:sp>
      <p:pic>
        <p:nvPicPr>
          <p:cNvPr id="17412" name="Рисунок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3213100"/>
            <a:ext cx="8424862"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6"/>
          <p:cNvSpPr>
            <a:spLocks noChangeArrowheads="1"/>
          </p:cNvSpPr>
          <p:nvPr/>
        </p:nvSpPr>
        <p:spPr bwMode="auto">
          <a:xfrm>
            <a:off x="250825" y="5973763"/>
            <a:ext cx="7705725" cy="88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2000" b="1"/>
              <a:t>*</a:t>
            </a:r>
            <a:r>
              <a:rPr lang="en-US" altLang="ru-RU" sz="1400" b="1"/>
              <a:t> Lobkovsky, Garagash, Kononov, Verzhbitsky, Kotelkin </a:t>
            </a:r>
            <a:endParaRPr lang="ru-RU" altLang="ru-RU" sz="1400" b="1"/>
          </a:p>
          <a:p>
            <a:pPr eaLnBrk="1" hangingPunct="1"/>
            <a:r>
              <a:rPr lang="en-US" altLang="ru-RU" sz="1400" b="1"/>
              <a:t>   Tectonics of Deforming Lithosphere Plates and Mz-Kz geodynamics of Arctic Region. </a:t>
            </a:r>
          </a:p>
          <a:p>
            <a:pPr eaLnBrk="1" hangingPunct="1"/>
            <a:r>
              <a:rPr lang="en-US" altLang="ru-RU" sz="1400" b="1"/>
              <a:t>   Moscow: GEOS, 2010. Vol. 2, pp. 8-40 (in Russian).</a:t>
            </a:r>
            <a:r>
              <a:rPr lang="en-US" altLang="ru-RU"/>
              <a: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9144000" cy="908050"/>
          </a:xfrm>
        </p:spPr>
        <p:txBody>
          <a:bodyPr/>
          <a:lstStyle/>
          <a:p>
            <a:pPr eaLnBrk="1" hangingPunct="1"/>
            <a:r>
              <a:rPr lang="en-US" altLang="ru-RU" sz="3200" b="1" smtClean="0"/>
              <a:t>Numerical Models</a:t>
            </a:r>
            <a:endParaRPr lang="ru-RU" altLang="ru-RU" sz="3200" b="1" smtClean="0"/>
          </a:p>
        </p:txBody>
      </p:sp>
      <p:graphicFrame>
        <p:nvGraphicFramePr>
          <p:cNvPr id="18435" name="Object 12"/>
          <p:cNvGraphicFramePr>
            <a:graphicFrameLocks noGrp="1" noChangeAspect="1"/>
          </p:cNvGraphicFramePr>
          <p:nvPr>
            <p:ph sz="half" idx="1"/>
          </p:nvPr>
        </p:nvGraphicFramePr>
        <p:xfrm>
          <a:off x="827088" y="1773238"/>
          <a:ext cx="517525" cy="1778000"/>
        </p:xfrm>
        <a:graphic>
          <a:graphicData uri="http://schemas.openxmlformats.org/presentationml/2006/ole">
            <mc:AlternateContent xmlns:mc="http://schemas.openxmlformats.org/markup-compatibility/2006">
              <mc:Choice xmlns:v="urn:schemas-microsoft-com:vml" Requires="v">
                <p:oleObj spid="_x0000_s18472" name="Формула" r:id="rId3" imgW="203112" imgH="698197" progId="Equation.3">
                  <p:embed/>
                </p:oleObj>
              </mc:Choice>
              <mc:Fallback>
                <p:oleObj name="Формула" r:id="rId3" imgW="203112" imgH="698197" progId="Equation.3">
                  <p:embed/>
                  <p:pic>
                    <p:nvPicPr>
                      <p:cNvPr id="0"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773238"/>
                        <a:ext cx="517525" cy="177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36" name="Rectangle 4"/>
          <p:cNvSpPr>
            <a:spLocks noChangeArrowheads="1"/>
          </p:cNvSpPr>
          <p:nvPr/>
        </p:nvSpPr>
        <p:spPr bwMode="auto">
          <a:xfrm>
            <a:off x="611188" y="981075"/>
            <a:ext cx="6343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a:solidFill>
                  <a:schemeClr val="tx2"/>
                </a:solidFill>
              </a:rPr>
              <a:t>Step 1.    Upper mantle convection modeling (Slava Kotelkin)</a:t>
            </a:r>
            <a:endParaRPr lang="ru-RU" altLang="ru-RU">
              <a:solidFill>
                <a:schemeClr val="tx2"/>
              </a:solidFill>
            </a:endParaRPr>
          </a:p>
        </p:txBody>
      </p:sp>
      <p:sp>
        <p:nvSpPr>
          <p:cNvPr id="18437" name="Rectangle 5"/>
          <p:cNvSpPr>
            <a:spLocks noChangeArrowheads="1"/>
          </p:cNvSpPr>
          <p:nvPr/>
        </p:nvSpPr>
        <p:spPr bwMode="auto">
          <a:xfrm>
            <a:off x="611188" y="4076700"/>
            <a:ext cx="5619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a:solidFill>
                  <a:schemeClr val="tx2"/>
                </a:solidFill>
              </a:rPr>
              <a:t>Step 2.    Plate deformation modeling (Igor Garagash)</a:t>
            </a:r>
            <a:endParaRPr lang="ru-RU" altLang="ru-RU">
              <a:solidFill>
                <a:schemeClr val="tx2"/>
              </a:solidFill>
            </a:endParaRPr>
          </a:p>
        </p:txBody>
      </p:sp>
      <p:sp>
        <p:nvSpPr>
          <p:cNvPr id="18438" name="Rectangle 7"/>
          <p:cNvSpPr>
            <a:spLocks noChangeArrowheads="1"/>
          </p:cNvSpPr>
          <p:nvPr/>
        </p:nvSpPr>
        <p:spPr bwMode="auto">
          <a:xfrm>
            <a:off x="0" y="3328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ru-RU" altLang="ru-RU"/>
          </a:p>
        </p:txBody>
      </p:sp>
      <p:sp>
        <p:nvSpPr>
          <p:cNvPr id="18439" name="Rectangle 9"/>
          <p:cNvSpPr>
            <a:spLocks noChangeArrowheads="1"/>
          </p:cNvSpPr>
          <p:nvPr/>
        </p:nvSpPr>
        <p:spPr bwMode="auto">
          <a:xfrm>
            <a:off x="0" y="3295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ru-RU" altLang="ru-RU"/>
          </a:p>
        </p:txBody>
      </p:sp>
      <p:graphicFrame>
        <p:nvGraphicFramePr>
          <p:cNvPr id="18440" name="Object 8"/>
          <p:cNvGraphicFramePr>
            <a:graphicFrameLocks noChangeAspect="1"/>
          </p:cNvGraphicFramePr>
          <p:nvPr/>
        </p:nvGraphicFramePr>
        <p:xfrm>
          <a:off x="1835150" y="1341438"/>
          <a:ext cx="3271838" cy="2371725"/>
        </p:xfrm>
        <a:graphic>
          <a:graphicData uri="http://schemas.openxmlformats.org/presentationml/2006/ole">
            <mc:AlternateContent xmlns:mc="http://schemas.openxmlformats.org/markup-compatibility/2006">
              <mc:Choice xmlns:v="urn:schemas-microsoft-com:vml" Requires="v">
                <p:oleObj spid="_x0000_s18473" name="Формула" r:id="rId5" imgW="2044700" imgH="1473200" progId="Equation.3">
                  <p:embed/>
                </p:oleObj>
              </mc:Choice>
              <mc:Fallback>
                <p:oleObj name="Формула" r:id="rId5" imgW="2044700" imgH="147320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150" y="1341438"/>
                        <a:ext cx="3271838"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41" name="Rectangle 11"/>
          <p:cNvSpPr>
            <a:spLocks noChangeArrowheads="1"/>
          </p:cNvSpPr>
          <p:nvPr/>
        </p:nvSpPr>
        <p:spPr bwMode="auto">
          <a:xfrm>
            <a:off x="0" y="3214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ru-RU" altLang="ru-RU"/>
          </a:p>
        </p:txBody>
      </p:sp>
      <p:sp>
        <p:nvSpPr>
          <p:cNvPr id="18442" name="Rectangle 14"/>
          <p:cNvSpPr>
            <a:spLocks noChangeArrowheads="1"/>
          </p:cNvSpPr>
          <p:nvPr/>
        </p:nvSpPr>
        <p:spPr bwMode="auto">
          <a:xfrm>
            <a:off x="5148263" y="1773238"/>
            <a:ext cx="295275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a:solidFill>
                  <a:schemeClr val="tx2"/>
                </a:solidFill>
              </a:rPr>
              <a:t>Rectangular Box with</a:t>
            </a:r>
          </a:p>
          <a:p>
            <a:pPr eaLnBrk="1" hangingPunct="1"/>
            <a:r>
              <a:rPr lang="en-US" altLang="ru-RU">
                <a:solidFill>
                  <a:schemeClr val="tx2"/>
                </a:solidFill>
              </a:rPr>
              <a:t>Free slip condition</a:t>
            </a:r>
          </a:p>
          <a:p>
            <a:pPr eaLnBrk="1" hangingPunct="1"/>
            <a:r>
              <a:rPr lang="en-US" altLang="ru-RU">
                <a:solidFill>
                  <a:schemeClr val="tx2"/>
                </a:solidFill>
              </a:rPr>
              <a:t>at outer boundary and</a:t>
            </a:r>
          </a:p>
          <a:p>
            <a:pPr eaLnBrk="1" hangingPunct="1"/>
            <a:r>
              <a:rPr lang="en-US" altLang="ru-RU">
                <a:solidFill>
                  <a:schemeClr val="tx2"/>
                </a:solidFill>
              </a:rPr>
              <a:t>subduction zones position</a:t>
            </a:r>
          </a:p>
          <a:p>
            <a:pPr eaLnBrk="1" hangingPunct="1"/>
            <a:r>
              <a:rPr lang="en-US" altLang="ru-RU">
                <a:solidFill>
                  <a:schemeClr val="tx2"/>
                </a:solidFill>
              </a:rPr>
              <a:t>as regularization conditions</a:t>
            </a:r>
            <a:endParaRPr lang="ru-RU" altLang="ru-RU">
              <a:solidFill>
                <a:schemeClr val="tx2"/>
              </a:solidFill>
            </a:endParaRPr>
          </a:p>
        </p:txBody>
      </p:sp>
      <p:graphicFrame>
        <p:nvGraphicFramePr>
          <p:cNvPr id="18443" name="Object 15"/>
          <p:cNvGraphicFramePr>
            <a:graphicFrameLocks noGrp="1" noChangeAspect="1"/>
          </p:cNvGraphicFramePr>
          <p:nvPr>
            <p:ph sz="half" idx="2"/>
          </p:nvPr>
        </p:nvGraphicFramePr>
        <p:xfrm>
          <a:off x="1908175" y="4437063"/>
          <a:ext cx="2663825" cy="2247900"/>
        </p:xfrm>
        <a:graphic>
          <a:graphicData uri="http://schemas.openxmlformats.org/presentationml/2006/ole">
            <mc:AlternateContent xmlns:mc="http://schemas.openxmlformats.org/markup-compatibility/2006">
              <mc:Choice xmlns:v="urn:schemas-microsoft-com:vml" Requires="v">
                <p:oleObj spid="_x0000_s18474" name="Формула" r:id="rId7" imgW="1828800" imgH="1562100" progId="Equation.3">
                  <p:embed/>
                </p:oleObj>
              </mc:Choice>
              <mc:Fallback>
                <p:oleObj name="Формула" r:id="rId7" imgW="1828800" imgH="1562100" progId="Equation.3">
                  <p:embed/>
                  <p:pic>
                    <p:nvPicPr>
                      <p:cNvPr id="0"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8175" y="4437063"/>
                        <a:ext cx="2663825"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44" name="Rectangle 17"/>
          <p:cNvSpPr>
            <a:spLocks noChangeArrowheads="1"/>
          </p:cNvSpPr>
          <p:nvPr/>
        </p:nvSpPr>
        <p:spPr bwMode="auto">
          <a:xfrm>
            <a:off x="5148263" y="4941888"/>
            <a:ext cx="360045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a:solidFill>
                  <a:schemeClr val="tx2"/>
                </a:solidFill>
              </a:rPr>
              <a:t>Use Code FLAC 3D for </a:t>
            </a:r>
          </a:p>
          <a:p>
            <a:pPr eaLnBrk="1" hangingPunct="1"/>
            <a:r>
              <a:rPr lang="en-US" altLang="ru-RU">
                <a:solidFill>
                  <a:schemeClr val="tx2"/>
                </a:solidFill>
              </a:rPr>
              <a:t>nonlinear elastic-plastic flow</a:t>
            </a:r>
          </a:p>
          <a:p>
            <a:pPr eaLnBrk="1" hangingPunct="1"/>
            <a:r>
              <a:rPr lang="en-US" altLang="ru-RU"/>
              <a:t>were calculated destructions </a:t>
            </a:r>
          </a:p>
          <a:p>
            <a:pPr eaLnBrk="1" hangingPunct="1"/>
            <a:r>
              <a:rPr lang="en-US" altLang="ru-RU"/>
              <a:t>associated with the excess of the </a:t>
            </a:r>
          </a:p>
          <a:p>
            <a:pPr eaLnBrk="1" hangingPunct="1"/>
            <a:r>
              <a:rPr lang="en-US" altLang="ru-RU"/>
              <a:t>limits of the tensile and shear.</a:t>
            </a:r>
            <a:endParaRPr lang="ru-RU" altLang="ru-RU"/>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0"/>
            <a:ext cx="9144000" cy="1223963"/>
          </a:xfrm>
        </p:spPr>
        <p:txBody>
          <a:bodyPr/>
          <a:lstStyle/>
          <a:p>
            <a:pPr eaLnBrk="1" hangingPunct="1"/>
            <a:r>
              <a:rPr lang="en-US" altLang="ru-RU" sz="3200" b="1" smtClean="0"/>
              <a:t>Numerical Modeling </a:t>
            </a:r>
            <a:br>
              <a:rPr lang="en-US" altLang="ru-RU" sz="3200" b="1" smtClean="0"/>
            </a:br>
            <a:r>
              <a:rPr lang="en-US" altLang="ru-RU" sz="3200" b="1" smtClean="0"/>
              <a:t>of Upper Mantle Convection </a:t>
            </a:r>
            <a:endParaRPr lang="ru-RU" altLang="ru-RU" sz="3200" b="1" smtClean="0"/>
          </a:p>
        </p:txBody>
      </p:sp>
      <p:sp>
        <p:nvSpPr>
          <p:cNvPr id="19459" name="Rectangle 3"/>
          <p:cNvSpPr>
            <a:spLocks noChangeArrowheads="1"/>
          </p:cNvSpPr>
          <p:nvPr/>
        </p:nvSpPr>
        <p:spPr bwMode="auto">
          <a:xfrm>
            <a:off x="179388" y="1268413"/>
            <a:ext cx="8964612"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a:t>      3D-numerical simulations have been applied to check geodynamic evolution of the Arctic region at 150-110 Ma. At first, we simulated convection in the upper mantle. As the regularization condition we used the position of PaleoAnyui and Pacific subduction zones. Further we introduced forces, which supported downwelling flow in these zones. We applied the model of thermal convection in the viscous medium in the Boussinesq approximation with the temperature dependence of viscosity by I.Karato.</a:t>
            </a:r>
            <a:r>
              <a:rPr lang="ru-RU" altLang="ru-RU"/>
              <a:t> </a:t>
            </a:r>
            <a:endParaRPr lang="en-US" altLang="ru-RU"/>
          </a:p>
        </p:txBody>
      </p:sp>
      <p:pic>
        <p:nvPicPr>
          <p:cNvPr id="1946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3195638"/>
            <a:ext cx="6626225"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4"/>
          <p:cNvSpPr>
            <a:spLocks noChangeArrowheads="1"/>
          </p:cNvSpPr>
          <p:nvPr/>
        </p:nvSpPr>
        <p:spPr bwMode="auto">
          <a:xfrm>
            <a:off x="3586794" y="6488668"/>
            <a:ext cx="19704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400" dirty="0" smtClean="0">
                <a:solidFill>
                  <a:schemeClr val="bg1"/>
                </a:solidFill>
              </a:rPr>
              <a:t>MSU December 2014</a:t>
            </a:r>
            <a:r>
              <a:rPr lang="en-US" altLang="ru-RU" dirty="0" smtClean="0">
                <a:solidFill>
                  <a:schemeClr val="bg1"/>
                </a:solidFill>
              </a:rPr>
              <a:t>.</a:t>
            </a:r>
            <a:endParaRPr lang="ru-RU" altLang="ru-RU" dirty="0">
              <a:solidFill>
                <a:schemeClr val="bg1"/>
              </a:solidFill>
            </a:endParaRPr>
          </a:p>
        </p:txBody>
      </p:sp>
      <p:sp>
        <p:nvSpPr>
          <p:cNvPr id="33797" name="Rectangle 5"/>
          <p:cNvSpPr>
            <a:spLocks noChangeArrowheads="1"/>
          </p:cNvSpPr>
          <p:nvPr/>
        </p:nvSpPr>
        <p:spPr bwMode="auto">
          <a:xfrm>
            <a:off x="0" y="188913"/>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sz="3200" b="1" dirty="0">
                <a:solidFill>
                  <a:srgbClr val="0000CC"/>
                </a:solidFill>
                <a:effectLst>
                  <a:outerShdw blurRad="38100" dist="38100" dir="2700000" algn="tl">
                    <a:srgbClr val="C0C0C0"/>
                  </a:outerShdw>
                </a:effectLst>
              </a:rPr>
              <a:t>Theoretical Part: </a:t>
            </a:r>
          </a:p>
          <a:p>
            <a:pPr algn="ctr">
              <a:defRPr/>
            </a:pPr>
            <a:r>
              <a:rPr lang="en-US" sz="3200" b="1" dirty="0" smtClean="0">
                <a:solidFill>
                  <a:srgbClr val="0000CC"/>
                </a:solidFill>
                <a:effectLst>
                  <a:outerShdw blurRad="38100" dist="38100" dir="2700000" algn="tl">
                    <a:srgbClr val="C0C0C0"/>
                  </a:outerShdw>
                </a:effectLst>
              </a:rPr>
              <a:t>Problems </a:t>
            </a:r>
            <a:r>
              <a:rPr lang="en-US" sz="3200" b="1" dirty="0">
                <a:solidFill>
                  <a:srgbClr val="0000CC"/>
                </a:solidFill>
                <a:effectLst>
                  <a:outerShdw blurRad="38100" dist="38100" dir="2700000" algn="tl">
                    <a:srgbClr val="C0C0C0"/>
                  </a:outerShdw>
                </a:effectLst>
              </a:rPr>
              <a:t>of Regional Modeling</a:t>
            </a:r>
            <a:endParaRPr lang="ru-RU" sz="3200" b="1" dirty="0">
              <a:solidFill>
                <a:srgbClr val="0000CC"/>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468313" y="188913"/>
            <a:ext cx="8229600" cy="863600"/>
          </a:xfrm>
        </p:spPr>
        <p:txBody>
          <a:bodyPr/>
          <a:lstStyle/>
          <a:p>
            <a:pPr eaLnBrk="1" hangingPunct="1"/>
            <a:r>
              <a:rPr lang="en-US" altLang="ru-RU" sz="2800" b="1" smtClean="0"/>
              <a:t>The Regional Modeling Control</a:t>
            </a:r>
            <a:endParaRPr lang="ru-RU" altLang="ru-RU" sz="2800" b="1" smtClean="0"/>
          </a:p>
        </p:txBody>
      </p:sp>
      <p:sp>
        <p:nvSpPr>
          <p:cNvPr id="20484" name="Rectangle 5"/>
          <p:cNvSpPr>
            <a:spLocks noChangeArrowheads="1"/>
          </p:cNvSpPr>
          <p:nvPr/>
        </p:nvSpPr>
        <p:spPr bwMode="auto">
          <a:xfrm>
            <a:off x="395288" y="1052513"/>
            <a:ext cx="8424862"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b="1"/>
              <a:t>      </a:t>
            </a:r>
            <a:r>
              <a:rPr lang="en-US" altLang="ru-RU"/>
              <a:t>We </a:t>
            </a:r>
            <a:r>
              <a:rPr lang="en-US" altLang="ru-RU">
                <a:solidFill>
                  <a:schemeClr val="tx2"/>
                </a:solidFill>
              </a:rPr>
              <a:t>postulated</a:t>
            </a:r>
            <a:r>
              <a:rPr lang="en-US" altLang="ru-RU"/>
              <a:t> position of solely downwelling flows, so we can control our modeling through upwelling flow. The calculated position of upwelling flow shall match a plum position known from geological data.</a:t>
            </a:r>
          </a:p>
        </p:txBody>
      </p:sp>
      <p:pic>
        <p:nvPicPr>
          <p:cNvPr id="20485"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2133600"/>
            <a:ext cx="3119438"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989138"/>
            <a:ext cx="3141662"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14"/>
          <p:cNvSpPr>
            <a:spLocks noChangeArrowheads="1"/>
          </p:cNvSpPr>
          <p:nvPr/>
        </p:nvSpPr>
        <p:spPr bwMode="auto">
          <a:xfrm>
            <a:off x="5076825" y="5805488"/>
            <a:ext cx="2736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b="1">
                <a:solidFill>
                  <a:schemeClr val="bg1"/>
                </a:solidFill>
              </a:rPr>
              <a:t>Up velocity divergence</a:t>
            </a:r>
            <a:endParaRPr lang="ru-RU" altLang="ru-RU" b="1">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p:cNvSpPr>
            <a:spLocks noGrp="1"/>
          </p:cNvSpPr>
          <p:nvPr>
            <p:ph type="title"/>
          </p:nvPr>
        </p:nvSpPr>
        <p:spPr/>
        <p:txBody>
          <a:bodyPr/>
          <a:lstStyle/>
          <a:p>
            <a:pPr eaLnBrk="1" hangingPunct="1"/>
            <a:r>
              <a:rPr lang="en-US" altLang="ru-RU" dirty="0" smtClean="0"/>
              <a:t>Geological Reconstructions</a:t>
            </a:r>
            <a:endParaRPr lang="ru-RU" altLang="ru-RU" dirty="0" smtClean="0"/>
          </a:p>
        </p:txBody>
      </p:sp>
      <p:pic>
        <p:nvPicPr>
          <p:cNvPr id="215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92375"/>
            <a:ext cx="91440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8" name="Прямоугольник 1"/>
          <p:cNvSpPr>
            <a:spLocks noChangeArrowheads="1"/>
          </p:cNvSpPr>
          <p:nvPr/>
        </p:nvSpPr>
        <p:spPr bwMode="auto">
          <a:xfrm>
            <a:off x="755650" y="1844675"/>
            <a:ext cx="14285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b="1" dirty="0">
                <a:cs typeface="Times New Roman" pitchFamily="18" charset="0"/>
              </a:rPr>
              <a:t>15</a:t>
            </a:r>
            <a:r>
              <a:rPr lang="ru-RU" altLang="ru-RU" b="1" dirty="0">
                <a:cs typeface="Times New Roman" pitchFamily="18" charset="0"/>
              </a:rPr>
              <a:t>0</a:t>
            </a:r>
            <a:r>
              <a:rPr lang="en-US" altLang="ru-RU" b="1" dirty="0">
                <a:cs typeface="Times New Roman" pitchFamily="18" charset="0"/>
              </a:rPr>
              <a:t> </a:t>
            </a:r>
            <a:r>
              <a:rPr lang="en-US" altLang="ru-RU" b="1" dirty="0" smtClean="0">
                <a:cs typeface="Times New Roman" pitchFamily="18" charset="0"/>
              </a:rPr>
              <a:t>Ma ago</a:t>
            </a:r>
            <a:endParaRPr lang="ru-RU" altLang="ru-RU" dirty="0"/>
          </a:p>
        </p:txBody>
      </p:sp>
      <p:sp>
        <p:nvSpPr>
          <p:cNvPr id="21509" name="Прямоугольник 2"/>
          <p:cNvSpPr>
            <a:spLocks noChangeArrowheads="1"/>
          </p:cNvSpPr>
          <p:nvPr/>
        </p:nvSpPr>
        <p:spPr bwMode="auto">
          <a:xfrm>
            <a:off x="3707904" y="1882378"/>
            <a:ext cx="14285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b="1" dirty="0">
                <a:cs typeface="Times New Roman" pitchFamily="18" charset="0"/>
              </a:rPr>
              <a:t>1</a:t>
            </a:r>
            <a:r>
              <a:rPr lang="ru-RU" altLang="ru-RU" b="1" dirty="0">
                <a:cs typeface="Times New Roman" pitchFamily="18" charset="0"/>
              </a:rPr>
              <a:t>40</a:t>
            </a:r>
            <a:r>
              <a:rPr lang="en-US" altLang="ru-RU" b="1" dirty="0">
                <a:cs typeface="Times New Roman" pitchFamily="18" charset="0"/>
              </a:rPr>
              <a:t> </a:t>
            </a:r>
            <a:r>
              <a:rPr lang="en-US" altLang="ru-RU" b="1" dirty="0" smtClean="0">
                <a:cs typeface="Times New Roman" pitchFamily="18" charset="0"/>
              </a:rPr>
              <a:t>Ma ago</a:t>
            </a:r>
            <a:endParaRPr lang="ru-RU" altLang="ru-RU" dirty="0"/>
          </a:p>
        </p:txBody>
      </p:sp>
      <p:sp>
        <p:nvSpPr>
          <p:cNvPr id="21510" name="Прямоугольник 3"/>
          <p:cNvSpPr>
            <a:spLocks noChangeArrowheads="1"/>
          </p:cNvSpPr>
          <p:nvPr/>
        </p:nvSpPr>
        <p:spPr bwMode="auto">
          <a:xfrm>
            <a:off x="6719876" y="1870075"/>
            <a:ext cx="14285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b="1" dirty="0">
                <a:cs typeface="Times New Roman" pitchFamily="18" charset="0"/>
              </a:rPr>
              <a:t>1</a:t>
            </a:r>
            <a:r>
              <a:rPr lang="ru-RU" altLang="ru-RU" b="1" dirty="0">
                <a:cs typeface="Times New Roman" pitchFamily="18" charset="0"/>
              </a:rPr>
              <a:t>30</a:t>
            </a:r>
            <a:r>
              <a:rPr lang="en-US" altLang="ru-RU" b="1" dirty="0">
                <a:cs typeface="Times New Roman" pitchFamily="18" charset="0"/>
              </a:rPr>
              <a:t> </a:t>
            </a:r>
            <a:r>
              <a:rPr lang="en-US" altLang="ru-RU" b="1" dirty="0" smtClean="0">
                <a:cs typeface="Times New Roman" pitchFamily="18" charset="0"/>
              </a:rPr>
              <a:t>Ma ago</a:t>
            </a:r>
            <a:endParaRPr lang="ru-RU" altLang="ru-RU"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Заголовок 1"/>
          <p:cNvSpPr>
            <a:spLocks noGrp="1"/>
          </p:cNvSpPr>
          <p:nvPr>
            <p:ph type="title"/>
          </p:nvPr>
        </p:nvSpPr>
        <p:spPr>
          <a:xfrm>
            <a:off x="33338" y="0"/>
            <a:ext cx="9059862" cy="1628775"/>
          </a:xfrm>
        </p:spPr>
        <p:txBody>
          <a:bodyPr/>
          <a:lstStyle/>
          <a:p>
            <a:pPr eaLnBrk="1" hangingPunct="1"/>
            <a:r>
              <a:rPr lang="en-US" altLang="ru-RU" dirty="0" smtClean="0"/>
              <a:t>Regularization</a:t>
            </a:r>
            <a:endParaRPr lang="ru-RU" altLang="ru-RU" dirty="0" smtClean="0"/>
          </a:p>
        </p:txBody>
      </p:sp>
      <p:sp>
        <p:nvSpPr>
          <p:cNvPr id="23556" name="Прямоугольник 1"/>
          <p:cNvSpPr>
            <a:spLocks noChangeArrowheads="1"/>
          </p:cNvSpPr>
          <p:nvPr/>
        </p:nvSpPr>
        <p:spPr bwMode="auto">
          <a:xfrm>
            <a:off x="827088" y="5445125"/>
            <a:ext cx="7633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b="1" dirty="0" smtClean="0">
                <a:cs typeface="Times New Roman" pitchFamily="18" charset="0"/>
              </a:rPr>
              <a:t>Calculation on homogenous Cartesian mesh </a:t>
            </a:r>
            <a:r>
              <a:rPr lang="ru-RU" altLang="ru-RU" b="1" dirty="0" smtClean="0">
                <a:cs typeface="Times New Roman" pitchFamily="18" charset="0"/>
              </a:rPr>
              <a:t>320х256х32 </a:t>
            </a:r>
            <a:r>
              <a:rPr lang="en-US" altLang="ru-RU" b="1" dirty="0" smtClean="0">
                <a:cs typeface="Times New Roman" pitchFamily="18" charset="0"/>
              </a:rPr>
              <a:t>cells</a:t>
            </a:r>
            <a:r>
              <a:rPr lang="ru-RU" altLang="ru-RU" b="1" dirty="0" smtClean="0">
                <a:cs typeface="Times New Roman" pitchFamily="18" charset="0"/>
              </a:rPr>
              <a:t>, λ=5</a:t>
            </a:r>
            <a:r>
              <a:rPr lang="ru-RU" altLang="ru-RU" b="1" dirty="0">
                <a:cs typeface="Times New Roman" pitchFamily="18" charset="0"/>
              </a:rPr>
              <a:t>.</a:t>
            </a:r>
            <a:endParaRPr lang="ru-RU" altLang="ru-RU"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66" y="1556792"/>
            <a:ext cx="9121568" cy="2407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23528" y="4104886"/>
            <a:ext cx="2454518" cy="646331"/>
          </a:xfrm>
          <a:prstGeom prst="rect">
            <a:avLst/>
          </a:prstGeom>
        </p:spPr>
        <p:txBody>
          <a:bodyPr wrap="none">
            <a:spAutoFit/>
          </a:bodyPr>
          <a:lstStyle/>
          <a:p>
            <a:r>
              <a:rPr lang="en-US" altLang="ru-RU" dirty="0" smtClean="0"/>
              <a:t>Convection</a:t>
            </a:r>
          </a:p>
          <a:p>
            <a:r>
              <a:rPr lang="en-US" altLang="ru-RU" dirty="0" smtClean="0"/>
              <a:t>without regularization</a:t>
            </a:r>
            <a:endParaRPr lang="ru-RU" dirty="0"/>
          </a:p>
        </p:txBody>
      </p:sp>
      <p:sp>
        <p:nvSpPr>
          <p:cNvPr id="3" name="Прямоугольник 2"/>
          <p:cNvSpPr/>
          <p:nvPr/>
        </p:nvSpPr>
        <p:spPr>
          <a:xfrm>
            <a:off x="6804248" y="4155250"/>
            <a:ext cx="2044149" cy="646331"/>
          </a:xfrm>
          <a:prstGeom prst="rect">
            <a:avLst/>
          </a:prstGeom>
        </p:spPr>
        <p:txBody>
          <a:bodyPr wrap="none">
            <a:spAutoFit/>
          </a:bodyPr>
          <a:lstStyle/>
          <a:p>
            <a:r>
              <a:rPr lang="en-US" altLang="ru-RU" dirty="0"/>
              <a:t>Convection</a:t>
            </a:r>
          </a:p>
          <a:p>
            <a:r>
              <a:rPr lang="en-US" altLang="ru-RU" dirty="0" smtClean="0"/>
              <a:t>with regularization</a:t>
            </a:r>
            <a:endParaRPr lang="ru-RU" dirty="0"/>
          </a:p>
        </p:txBody>
      </p:sp>
      <p:sp>
        <p:nvSpPr>
          <p:cNvPr id="4" name="Прямоугольник 3"/>
          <p:cNvSpPr/>
          <p:nvPr/>
        </p:nvSpPr>
        <p:spPr>
          <a:xfrm>
            <a:off x="3057114" y="4155250"/>
            <a:ext cx="3070071" cy="369332"/>
          </a:xfrm>
          <a:prstGeom prst="rect">
            <a:avLst/>
          </a:prstGeom>
        </p:spPr>
        <p:txBody>
          <a:bodyPr wrap="none">
            <a:spAutoFit/>
          </a:bodyPr>
          <a:lstStyle/>
          <a:p>
            <a:r>
              <a:rPr lang="en-US" altLang="ru-RU" dirty="0"/>
              <a:t>Conditions of Regularization</a:t>
            </a:r>
            <a:endParaRPr lang="ru-RU"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p:cNvSpPr>
            <a:spLocks noGrp="1"/>
          </p:cNvSpPr>
          <p:nvPr>
            <p:ph type="title"/>
          </p:nvPr>
        </p:nvSpPr>
        <p:spPr>
          <a:xfrm>
            <a:off x="167318" y="764704"/>
            <a:ext cx="9140825" cy="792832"/>
          </a:xfrm>
        </p:spPr>
        <p:txBody>
          <a:bodyPr/>
          <a:lstStyle/>
          <a:p>
            <a:pPr eaLnBrk="1" hangingPunct="1"/>
            <a:r>
              <a:rPr lang="en-US" altLang="ru-RU" sz="3600" b="1" dirty="0" smtClean="0"/>
              <a:t>3D-Result. Isothermal Surfaces*</a:t>
            </a:r>
            <a:r>
              <a:rPr lang="ru-RU" sz="3600" b="1" dirty="0" smtClean="0"/>
              <a:t/>
            </a:r>
            <a:br>
              <a:rPr lang="ru-RU" sz="3600" b="1" dirty="0" smtClean="0"/>
            </a:br>
            <a:endParaRPr lang="ru-RU" altLang="ru-RU" sz="3600" dirty="0" smtClean="0"/>
          </a:p>
        </p:txBody>
      </p:sp>
      <p:pic>
        <p:nvPicPr>
          <p:cNvPr id="266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 y="1844824"/>
            <a:ext cx="9163050" cy="275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337989" y="6043452"/>
            <a:ext cx="8828409" cy="523220"/>
          </a:xfrm>
          <a:prstGeom prst="rect">
            <a:avLst/>
          </a:prstGeom>
        </p:spPr>
        <p:txBody>
          <a:bodyPr wrap="square">
            <a:spAutoFit/>
          </a:bodyPr>
          <a:lstStyle/>
          <a:p>
            <a:r>
              <a:rPr lang="en-US" altLang="ru-RU" sz="1400" b="1" dirty="0" smtClean="0"/>
              <a:t>*</a:t>
            </a:r>
            <a:r>
              <a:rPr lang="en-US" sz="1400" b="1" dirty="0" smtClean="0"/>
              <a:t>V</a:t>
            </a:r>
            <a:r>
              <a:rPr lang="en-US" sz="1400" b="1" dirty="0"/>
              <a:t>. D. </a:t>
            </a:r>
            <a:r>
              <a:rPr lang="en-US" sz="1400" b="1" dirty="0" err="1"/>
              <a:t>Kotelkin</a:t>
            </a:r>
            <a:r>
              <a:rPr lang="en-US" sz="1400" b="1" dirty="0"/>
              <a:t>, L. I. </a:t>
            </a:r>
            <a:r>
              <a:rPr lang="en-US" sz="1400" b="1" dirty="0" err="1"/>
              <a:t>Lobkovskii</a:t>
            </a:r>
            <a:r>
              <a:rPr lang="en-US" sz="1400" b="1" dirty="0"/>
              <a:t> Modeling of Regional Geodynamics Using Geological Data</a:t>
            </a:r>
          </a:p>
          <a:p>
            <a:r>
              <a:rPr lang="en-US" sz="1400" b="1" i="1" dirty="0" smtClean="0"/>
              <a:t> </a:t>
            </a:r>
            <a:r>
              <a:rPr lang="en-US" sz="1400" b="1" i="1" dirty="0" err="1" smtClean="0"/>
              <a:t>Doklady</a:t>
            </a:r>
            <a:r>
              <a:rPr lang="en-US" sz="1400" b="1" i="1" dirty="0" smtClean="0"/>
              <a:t> </a:t>
            </a:r>
            <a:r>
              <a:rPr lang="en-US" sz="1400" b="1" i="1" dirty="0"/>
              <a:t>Earth Sciences, 2013, Vol. 450, Part 1, pp. 521–525</a:t>
            </a:r>
            <a:r>
              <a:rPr lang="en-US" sz="1400" b="1" i="1" dirty="0" smtClean="0"/>
              <a:t>.</a:t>
            </a:r>
            <a:endParaRPr lang="ru-RU" sz="1400" b="1" dirty="0"/>
          </a:p>
        </p:txBody>
      </p:sp>
    </p:spTree>
    <p:extLst>
      <p:ext uri="{BB962C8B-B14F-4D97-AF65-F5344CB8AC3E}">
        <p14:creationId xmlns:p14="http://schemas.microsoft.com/office/powerpoint/2010/main" val="27313904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37" y="404664"/>
            <a:ext cx="8972111" cy="1008112"/>
          </a:xfrm>
        </p:spPr>
        <p:txBody>
          <a:bodyPr/>
          <a:lstStyle/>
          <a:p>
            <a:pPr algn="l"/>
            <a:r>
              <a:rPr lang="ru-RU" altLang="ru-RU" sz="3200" b="1" dirty="0" smtClean="0"/>
              <a:t>        </a:t>
            </a:r>
            <a:r>
              <a:rPr lang="en-US" altLang="ru-RU" sz="3200" b="1" dirty="0" smtClean="0"/>
              <a:t>                    </a:t>
            </a:r>
            <a:r>
              <a:rPr lang="en-US" altLang="ru-RU" sz="3600" b="1" dirty="0" smtClean="0"/>
              <a:t>3D-Result. </a:t>
            </a:r>
            <a:br>
              <a:rPr lang="en-US" altLang="ru-RU" sz="3600" b="1" dirty="0" smtClean="0"/>
            </a:br>
            <a:r>
              <a:rPr lang="en-US" altLang="ru-RU" sz="3600" b="1" dirty="0"/>
              <a:t> </a:t>
            </a:r>
            <a:r>
              <a:rPr lang="en-US" altLang="ru-RU" sz="3600" b="1" dirty="0" smtClean="0"/>
              <a:t>    </a:t>
            </a:r>
            <a:r>
              <a:rPr lang="en-US" altLang="ru-RU" sz="3600" b="1" dirty="0" smtClean="0"/>
              <a:t>(Up &amp; Down)Velocity Distribution*</a:t>
            </a:r>
            <a:r>
              <a:rPr lang="ru-RU" altLang="ru-RU" sz="3600" b="1" dirty="0" smtClean="0"/>
              <a:t/>
            </a:r>
            <a:br>
              <a:rPr lang="ru-RU" altLang="ru-RU" sz="3600" b="1" dirty="0" smtClean="0"/>
            </a:br>
            <a:r>
              <a:rPr lang="ru-RU" altLang="ru-RU" sz="3600" b="1" dirty="0" smtClean="0"/>
              <a:t>            </a:t>
            </a:r>
            <a:endParaRPr lang="ru-RU" sz="3600" dirty="0"/>
          </a:p>
        </p:txBody>
      </p:sp>
      <p:sp>
        <p:nvSpPr>
          <p:cNvPr id="5" name="Прямоугольник 4"/>
          <p:cNvSpPr/>
          <p:nvPr/>
        </p:nvSpPr>
        <p:spPr>
          <a:xfrm>
            <a:off x="5099" y="6177518"/>
            <a:ext cx="9138901" cy="523220"/>
          </a:xfrm>
          <a:prstGeom prst="rect">
            <a:avLst/>
          </a:prstGeom>
        </p:spPr>
        <p:txBody>
          <a:bodyPr wrap="square">
            <a:spAutoFit/>
          </a:bodyPr>
          <a:lstStyle/>
          <a:p>
            <a:r>
              <a:rPr lang="en-US" altLang="ru-RU" sz="1400" b="1" dirty="0" smtClean="0"/>
              <a:t>*</a:t>
            </a:r>
            <a:r>
              <a:rPr lang="en-US" sz="1400" b="1" dirty="0" smtClean="0"/>
              <a:t>V</a:t>
            </a:r>
            <a:r>
              <a:rPr lang="en-US" sz="1400" b="1" dirty="0"/>
              <a:t>. D. </a:t>
            </a:r>
            <a:r>
              <a:rPr lang="en-US" sz="1400" b="1" dirty="0" err="1"/>
              <a:t>Kotelkin</a:t>
            </a:r>
            <a:r>
              <a:rPr lang="en-US" sz="1400" b="1" dirty="0"/>
              <a:t>, L. I. </a:t>
            </a:r>
            <a:r>
              <a:rPr lang="en-US" sz="1400" b="1" dirty="0" err="1"/>
              <a:t>Lobkovskii</a:t>
            </a:r>
            <a:r>
              <a:rPr lang="en-US" sz="1400" b="1" dirty="0"/>
              <a:t> </a:t>
            </a:r>
            <a:r>
              <a:rPr lang="en-US" sz="1400" b="1" dirty="0" smtClean="0"/>
              <a:t>Regularization </a:t>
            </a:r>
            <a:r>
              <a:rPr lang="en-US" sz="1400" b="1" dirty="0"/>
              <a:t>of </a:t>
            </a:r>
            <a:r>
              <a:rPr lang="en-US" sz="1400" b="1" dirty="0" smtClean="0"/>
              <a:t>Geodynamic Problems Using </a:t>
            </a:r>
            <a:r>
              <a:rPr lang="en-US" sz="1400" b="1" dirty="0"/>
              <a:t>Geological </a:t>
            </a:r>
            <a:r>
              <a:rPr lang="en-US" sz="1400" b="1" dirty="0" smtClean="0"/>
              <a:t>Data. </a:t>
            </a:r>
          </a:p>
          <a:p>
            <a:r>
              <a:rPr lang="en-US" sz="1400" b="1" dirty="0"/>
              <a:t> </a:t>
            </a:r>
            <a:r>
              <a:rPr lang="en-US" sz="1400" b="1" dirty="0" smtClean="0"/>
              <a:t>// Fluid Dynamics 2014, Vol. 49, No 3, pp. 310-319.</a:t>
            </a:r>
            <a:endParaRPr lang="en-US" altLang="ru-RU" sz="1400" b="1" dirty="0" smtClean="0"/>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7" y="1216291"/>
            <a:ext cx="9122725" cy="3031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3068960"/>
            <a:ext cx="4550271" cy="2879204"/>
          </a:xfrm>
          <a:prstGeom prst="rect">
            <a:avLst/>
          </a:prstGeom>
        </p:spPr>
      </p:pic>
    </p:spTree>
    <p:extLst>
      <p:ext uri="{BB962C8B-B14F-4D97-AF65-F5344CB8AC3E}">
        <p14:creationId xmlns:p14="http://schemas.microsoft.com/office/powerpoint/2010/main" val="40335258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p:cNvSpPr>
            <a:spLocks noGrp="1"/>
          </p:cNvSpPr>
          <p:nvPr>
            <p:ph type="title"/>
          </p:nvPr>
        </p:nvSpPr>
        <p:spPr/>
        <p:txBody>
          <a:bodyPr/>
          <a:lstStyle/>
          <a:p>
            <a:pPr eaLnBrk="1" hangingPunct="1"/>
            <a:r>
              <a:rPr lang="en-US" altLang="ru-RU" dirty="0" smtClean="0"/>
              <a:t>Surface’s Mesh Deformation</a:t>
            </a:r>
            <a:endParaRPr lang="ru-RU" altLang="ru-RU" dirty="0" smtClean="0"/>
          </a:p>
        </p:txBody>
      </p:sp>
      <p:pic>
        <p:nvPicPr>
          <p:cNvPr id="256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9100" y="1628775"/>
            <a:ext cx="5689600" cy="4608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p:cNvSpPr>
            <a:spLocks noGrp="1"/>
          </p:cNvSpPr>
          <p:nvPr>
            <p:ph type="title"/>
          </p:nvPr>
        </p:nvSpPr>
        <p:spPr>
          <a:xfrm>
            <a:off x="0" y="274638"/>
            <a:ext cx="9144000" cy="1143000"/>
          </a:xfrm>
        </p:spPr>
        <p:txBody>
          <a:bodyPr/>
          <a:lstStyle/>
          <a:p>
            <a:pPr eaLnBrk="1" hangingPunct="1"/>
            <a:r>
              <a:rPr lang="en-US" altLang="ru-RU" dirty="0"/>
              <a:t>Numerical </a:t>
            </a:r>
            <a:r>
              <a:rPr lang="en-US" altLang="ru-RU" dirty="0" smtClean="0"/>
              <a:t>Modeling and</a:t>
            </a:r>
            <a:r>
              <a:rPr lang="en-US" altLang="ru-RU" dirty="0"/>
              <a:t/>
            </a:r>
            <a:br>
              <a:rPr lang="en-US" altLang="ru-RU" dirty="0"/>
            </a:br>
            <a:r>
              <a:rPr lang="en-US" altLang="ru-RU" dirty="0" smtClean="0"/>
              <a:t>Geological Reconstruction</a:t>
            </a:r>
            <a:endParaRPr lang="ru-RU" altLang="ru-RU" dirty="0" smtClean="0"/>
          </a:p>
        </p:txBody>
      </p:sp>
      <p:pic>
        <p:nvPicPr>
          <p:cNvPr id="266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988840"/>
            <a:ext cx="8761413" cy="368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1125538"/>
          </a:xfrm>
        </p:spPr>
        <p:txBody>
          <a:bodyPr/>
          <a:lstStyle/>
          <a:p>
            <a:pPr eaLnBrk="1" hangingPunct="1">
              <a:defRPr/>
            </a:pPr>
            <a:r>
              <a:rPr lang="en-US" sz="3200" b="1"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CONCLUSIONS</a:t>
            </a:r>
            <a:endParaRPr lang="ru-RU" sz="3200" b="1"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p:txBody>
      </p:sp>
      <p:sp>
        <p:nvSpPr>
          <p:cNvPr id="31747" name="Rectangle 3"/>
          <p:cNvSpPr>
            <a:spLocks noGrp="1" noChangeArrowheads="1"/>
          </p:cNvSpPr>
          <p:nvPr>
            <p:ph type="body" idx="1"/>
          </p:nvPr>
        </p:nvSpPr>
        <p:spPr>
          <a:xfrm>
            <a:off x="250825" y="908050"/>
            <a:ext cx="8893175" cy="5616575"/>
          </a:xfrm>
        </p:spPr>
        <p:txBody>
          <a:bodyPr/>
          <a:lstStyle/>
          <a:p>
            <a:pPr eaLnBrk="1" hangingPunct="1">
              <a:lnSpc>
                <a:spcPct val="80000"/>
              </a:lnSpc>
            </a:pPr>
            <a:r>
              <a:rPr lang="en-US" altLang="ru-RU" sz="2400" b="1" dirty="0" smtClean="0">
                <a:solidFill>
                  <a:srgbClr val="FFFF66"/>
                </a:solidFill>
              </a:rPr>
              <a:t>1. Regional modeling is ill-posed problem, that needs  regularization conditions.</a:t>
            </a:r>
          </a:p>
          <a:p>
            <a:pPr eaLnBrk="1" hangingPunct="1">
              <a:lnSpc>
                <a:spcPct val="80000"/>
              </a:lnSpc>
            </a:pPr>
            <a:r>
              <a:rPr lang="en-US" altLang="ru-RU" sz="2400" b="1" dirty="0" smtClean="0">
                <a:solidFill>
                  <a:srgbClr val="CCFF33"/>
                </a:solidFill>
              </a:rPr>
              <a:t>2. </a:t>
            </a:r>
            <a:r>
              <a:rPr lang="en-US" altLang="ru-RU" sz="2400" b="1" dirty="0" smtClean="0">
                <a:solidFill>
                  <a:srgbClr val="CCFF66"/>
                </a:solidFill>
              </a:rPr>
              <a:t>To get objective results one need to limit an explored region by some natural boundaries. As a lower natural boundary one might take the phase boundary at 670 km. Side boundaries stay uncertain, so</a:t>
            </a:r>
            <a:r>
              <a:rPr lang="en-US" altLang="ru-RU" dirty="0" smtClean="0">
                <a:solidFill>
                  <a:srgbClr val="CCFF66"/>
                </a:solidFill>
              </a:rPr>
              <a:t> </a:t>
            </a:r>
            <a:r>
              <a:rPr lang="en-US" altLang="ru-RU" sz="2400" b="1" dirty="0" smtClean="0">
                <a:solidFill>
                  <a:srgbClr val="CCFF66"/>
                </a:solidFill>
              </a:rPr>
              <a:t>it is preferable to formulate</a:t>
            </a:r>
            <a:r>
              <a:rPr lang="en-US" altLang="ru-RU" sz="2400" dirty="0" smtClean="0">
                <a:solidFill>
                  <a:srgbClr val="CCFF66"/>
                </a:solidFill>
              </a:rPr>
              <a:t> </a:t>
            </a:r>
            <a:r>
              <a:rPr lang="en-US" altLang="ru-RU" sz="2400" b="1" dirty="0" smtClean="0">
                <a:solidFill>
                  <a:srgbClr val="CCFF66"/>
                </a:solidFill>
              </a:rPr>
              <a:t>soft conditions at </a:t>
            </a:r>
            <a:r>
              <a:rPr lang="en-US" altLang="ru-RU" sz="2400" b="1" dirty="0" smtClean="0">
                <a:solidFill>
                  <a:srgbClr val="CCFF66"/>
                </a:solidFill>
              </a:rPr>
              <a:t>them</a:t>
            </a:r>
            <a:r>
              <a:rPr lang="en-US" altLang="ru-RU" sz="2400" b="1" dirty="0" smtClean="0">
                <a:solidFill>
                  <a:srgbClr val="CCFF33"/>
                </a:solidFill>
              </a:rPr>
              <a:t>.</a:t>
            </a:r>
            <a:endParaRPr lang="en-US" altLang="ru-RU" sz="2400" b="1" dirty="0" smtClean="0">
              <a:solidFill>
                <a:srgbClr val="CCFF33"/>
              </a:solidFill>
            </a:endParaRPr>
          </a:p>
          <a:p>
            <a:pPr eaLnBrk="1" hangingPunct="1">
              <a:lnSpc>
                <a:spcPct val="80000"/>
              </a:lnSpc>
            </a:pPr>
            <a:r>
              <a:rPr lang="en-US" altLang="ru-RU" sz="2400" b="1" dirty="0" smtClean="0">
                <a:solidFill>
                  <a:srgbClr val="66FF66"/>
                </a:solidFill>
              </a:rPr>
              <a:t>3. To get objective results </a:t>
            </a:r>
            <a:r>
              <a:rPr lang="en-US" altLang="ru-RU" sz="2400" b="1" dirty="0" smtClean="0">
                <a:solidFill>
                  <a:srgbClr val="66FF33"/>
                </a:solidFill>
              </a:rPr>
              <a:t>it is useful to add actual geological information about the position of subduction zones or plums.</a:t>
            </a:r>
          </a:p>
          <a:p>
            <a:pPr eaLnBrk="1" hangingPunct="1">
              <a:lnSpc>
                <a:spcPct val="80000"/>
              </a:lnSpc>
            </a:pPr>
            <a:r>
              <a:rPr lang="en-US" altLang="ru-RU" sz="2400" b="1" dirty="0" smtClean="0">
                <a:solidFill>
                  <a:srgbClr val="00FFFF"/>
                </a:solidFill>
              </a:rPr>
              <a:t>4. </a:t>
            </a:r>
            <a:r>
              <a:rPr lang="en-US" altLang="ru-RU" sz="2400" b="1" dirty="0" smtClean="0">
                <a:solidFill>
                  <a:srgbClr val="66FFFF"/>
                </a:solidFill>
              </a:rPr>
              <a:t>Verifying</a:t>
            </a:r>
            <a:r>
              <a:rPr lang="en-US" altLang="ru-RU" sz="2400" b="1" dirty="0" smtClean="0"/>
              <a:t> </a:t>
            </a:r>
            <a:r>
              <a:rPr lang="en-US" altLang="ru-RU" sz="2400" b="1" dirty="0" smtClean="0">
                <a:solidFill>
                  <a:srgbClr val="00FFFF"/>
                </a:solidFill>
              </a:rPr>
              <a:t>modeling results by independent empiric data is </a:t>
            </a:r>
            <a:r>
              <a:rPr lang="en-US" altLang="ru-RU" sz="2400" b="1" dirty="0" smtClean="0">
                <a:solidFill>
                  <a:srgbClr val="66FFFF"/>
                </a:solidFill>
              </a:rPr>
              <a:t>essential</a:t>
            </a:r>
            <a:r>
              <a:rPr lang="en-US" altLang="ru-RU" sz="2400" b="1" dirty="0" smtClean="0">
                <a:solidFill>
                  <a:srgbClr val="00FFFF"/>
                </a:solidFill>
              </a:rPr>
              <a:t>.</a:t>
            </a:r>
          </a:p>
          <a:p>
            <a:pPr eaLnBrk="1" hangingPunct="1">
              <a:lnSpc>
                <a:spcPct val="80000"/>
              </a:lnSpc>
            </a:pPr>
            <a:r>
              <a:rPr lang="en-US" altLang="ru-RU" sz="2400" b="1" dirty="0" smtClean="0">
                <a:solidFill>
                  <a:srgbClr val="00CCFF"/>
                </a:solidFill>
              </a:rPr>
              <a:t>5. </a:t>
            </a:r>
            <a:r>
              <a:rPr lang="en-US" altLang="ru-RU" sz="2400" b="1" dirty="0" smtClean="0">
                <a:solidFill>
                  <a:srgbClr val="33CCFF"/>
                </a:solidFill>
              </a:rPr>
              <a:t>In accordance with the geological data checked by numerical modeling, the Arctic region evolution has gone 2 stages destruction of an ancient  ‘</a:t>
            </a:r>
            <a:r>
              <a:rPr lang="en-US" altLang="ru-RU" sz="2400" b="1" dirty="0" err="1" smtClean="0">
                <a:solidFill>
                  <a:srgbClr val="33CCFF"/>
                </a:solidFill>
              </a:rPr>
              <a:t>Arctida</a:t>
            </a:r>
            <a:r>
              <a:rPr lang="en-US" altLang="ru-RU" sz="2400" b="1" dirty="0" smtClean="0">
                <a:solidFill>
                  <a:srgbClr val="33CCFF"/>
                </a:solidFill>
              </a:rPr>
              <a:t>’ continent with formation at first of the </a:t>
            </a:r>
            <a:r>
              <a:rPr lang="en-US" altLang="ru-RU" sz="2400" b="1" dirty="0" err="1" smtClean="0">
                <a:solidFill>
                  <a:srgbClr val="33CCFF"/>
                </a:solidFill>
              </a:rPr>
              <a:t>Amerasian</a:t>
            </a:r>
            <a:r>
              <a:rPr lang="en-US" altLang="ru-RU" sz="2400" b="1" dirty="0" smtClean="0">
                <a:solidFill>
                  <a:srgbClr val="33CCFF"/>
                </a:solidFill>
              </a:rPr>
              <a:t> and then of the Eurasian basin</a:t>
            </a:r>
            <a:r>
              <a:rPr lang="en-US" altLang="ru-RU" sz="2400" b="1" dirty="0" smtClean="0">
                <a:solidFill>
                  <a:srgbClr val="00CCFF"/>
                </a:solidFill>
              </a:rPr>
              <a:t>.</a:t>
            </a:r>
          </a:p>
          <a:p>
            <a:pPr eaLnBrk="1" hangingPunct="1">
              <a:lnSpc>
                <a:spcPct val="80000"/>
              </a:lnSpc>
            </a:pPr>
            <a:endParaRPr lang="ru-RU" altLang="ru-RU" sz="2400" b="1" dirty="0" smtClean="0">
              <a:solidFill>
                <a:srgbClr val="00CCFF"/>
              </a:solidFill>
            </a:endParaRPr>
          </a:p>
        </p:txBody>
      </p:sp>
      <p:sp>
        <p:nvSpPr>
          <p:cNvPr id="31748" name="Rectangle 4"/>
          <p:cNvSpPr>
            <a:spLocks noChangeArrowheads="1"/>
          </p:cNvSpPr>
          <p:nvPr/>
        </p:nvSpPr>
        <p:spPr bwMode="auto">
          <a:xfrm>
            <a:off x="3491880" y="6335461"/>
            <a:ext cx="24032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dirty="0">
                <a:solidFill>
                  <a:schemeClr val="bg1"/>
                </a:solidFill>
              </a:rPr>
              <a:t>MSU December 2014</a:t>
            </a:r>
            <a:endParaRPr lang="ru-RU" altLang="ru-RU" dirty="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45817"/>
            <a:ext cx="8229600" cy="724942"/>
          </a:xfrm>
        </p:spPr>
        <p:txBody>
          <a:bodyPr/>
          <a:lstStyle/>
          <a:p>
            <a:pPr>
              <a:spcBef>
                <a:spcPct val="20000"/>
              </a:spcBef>
              <a:defRPr/>
            </a:pPr>
            <a:r>
              <a:rPr lang="en-US" sz="4000" b="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THANK  YOU  FOR  </a:t>
            </a:r>
            <a:r>
              <a:rPr lang="en-US" sz="4000" b="1"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ATTENTION !</a:t>
            </a:r>
            <a:endParaRPr lang="ru-RU" sz="4000" b="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p:txBody>
      </p:sp>
      <p:pic>
        <p:nvPicPr>
          <p:cNvPr id="3" name="Arctika.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26790" y="1376506"/>
            <a:ext cx="5944714" cy="5462222"/>
          </a:xfrm>
          <a:prstGeom prst="rect">
            <a:avLst/>
          </a:prstGeom>
        </p:spPr>
      </p:pic>
    </p:spTree>
    <p:extLst>
      <p:ext uri="{BB962C8B-B14F-4D97-AF65-F5344CB8AC3E}">
        <p14:creationId xmlns:p14="http://schemas.microsoft.com/office/powerpoint/2010/main" val="15344135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repeatCount="indefinite"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228600"/>
            <a:ext cx="9144000" cy="908050"/>
          </a:xfrm>
        </p:spPr>
        <p:txBody>
          <a:bodyPr/>
          <a:lstStyle/>
          <a:p>
            <a:pPr eaLnBrk="1" hangingPunct="1"/>
            <a:r>
              <a:rPr lang="en-US" altLang="ru-RU" sz="3200" b="1" dirty="0" smtClean="0"/>
              <a:t>Equations Problem /thermal model/</a:t>
            </a:r>
            <a:endParaRPr lang="ru-RU" altLang="ru-RU" sz="3200" b="1" dirty="0" smtClean="0"/>
          </a:p>
        </p:txBody>
      </p:sp>
      <p:sp>
        <p:nvSpPr>
          <p:cNvPr id="3075" name="Rectangle 7"/>
          <p:cNvSpPr>
            <a:spLocks noChangeArrowheads="1"/>
          </p:cNvSpPr>
          <p:nvPr/>
        </p:nvSpPr>
        <p:spPr bwMode="auto">
          <a:xfrm>
            <a:off x="-46038" y="7532688"/>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ru-RU" altLang="ru-RU" sz="1800"/>
          </a:p>
        </p:txBody>
      </p:sp>
      <p:sp>
        <p:nvSpPr>
          <p:cNvPr id="3076" name="Rectangle 9"/>
          <p:cNvSpPr>
            <a:spLocks noChangeArrowheads="1"/>
          </p:cNvSpPr>
          <p:nvPr/>
        </p:nvSpPr>
        <p:spPr bwMode="auto">
          <a:xfrm>
            <a:off x="0" y="35004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ru-RU" altLang="ru-RU" sz="1800"/>
          </a:p>
        </p:txBody>
      </p:sp>
      <p:sp>
        <p:nvSpPr>
          <p:cNvPr id="3077" name="Rectangle 11"/>
          <p:cNvSpPr>
            <a:spLocks noChangeArrowheads="1"/>
          </p:cNvSpPr>
          <p:nvPr/>
        </p:nvSpPr>
        <p:spPr bwMode="auto">
          <a:xfrm>
            <a:off x="0" y="3214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ru-RU" altLang="ru-RU" sz="1800"/>
          </a:p>
        </p:txBody>
      </p:sp>
      <p:sp>
        <p:nvSpPr>
          <p:cNvPr id="3078" name="Прямоугольник 3"/>
          <p:cNvSpPr>
            <a:spLocks noChangeArrowheads="1"/>
          </p:cNvSpPr>
          <p:nvPr/>
        </p:nvSpPr>
        <p:spPr bwMode="auto">
          <a:xfrm>
            <a:off x="420688" y="3508375"/>
            <a:ext cx="8208962"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ru-RU" b="1">
                <a:solidFill>
                  <a:srgbClr val="C00000"/>
                </a:solidFill>
              </a:rPr>
              <a:t>Thermal convection is ill-posed problem! </a:t>
            </a:r>
          </a:p>
          <a:p>
            <a:pPr algn="ctr" eaLnBrk="1" hangingPunct="1">
              <a:spcBef>
                <a:spcPct val="0"/>
              </a:spcBef>
              <a:buFontTx/>
              <a:buNone/>
            </a:pPr>
            <a:endParaRPr lang="en-US" altLang="ru-RU" sz="2400" b="1">
              <a:solidFill>
                <a:srgbClr val="C00000"/>
              </a:solidFill>
            </a:endParaRPr>
          </a:p>
          <a:p>
            <a:pPr algn="ctr" eaLnBrk="1" hangingPunct="1">
              <a:spcBef>
                <a:spcPct val="0"/>
              </a:spcBef>
              <a:buFontTx/>
              <a:buNone/>
            </a:pPr>
            <a:r>
              <a:rPr lang="en-US" altLang="ru-RU" sz="2400" b="1"/>
              <a:t>It have infinity solutions: </a:t>
            </a:r>
          </a:p>
          <a:p>
            <a:pPr algn="ctr" eaLnBrk="1" hangingPunct="1">
              <a:spcBef>
                <a:spcPct val="0"/>
              </a:spcBef>
              <a:buFontTx/>
              <a:buNone/>
            </a:pPr>
            <a:r>
              <a:rPr lang="en-US" altLang="ru-RU" sz="2400" b="1">
                <a:solidFill>
                  <a:srgbClr val="002060"/>
                </a:solidFill>
                <a:cs typeface="Times New Roman" pitchFamily="18" charset="0"/>
              </a:rPr>
              <a:t>Rectangular cell solutions</a:t>
            </a:r>
          </a:p>
          <a:p>
            <a:pPr algn="ctr" eaLnBrk="1" hangingPunct="1">
              <a:spcBef>
                <a:spcPct val="0"/>
              </a:spcBef>
              <a:buFontTx/>
              <a:buNone/>
            </a:pPr>
            <a:r>
              <a:rPr lang="en-US" altLang="ru-RU" sz="2400">
                <a:solidFill>
                  <a:srgbClr val="002060"/>
                </a:solidFill>
                <a:cs typeface="Times New Roman" pitchFamily="18" charset="0"/>
              </a:rPr>
              <a:t>v</a:t>
            </a:r>
            <a:r>
              <a:rPr lang="en-US" altLang="ru-RU" sz="2400" b="1" baseline="-30000">
                <a:solidFill>
                  <a:srgbClr val="002060"/>
                </a:solidFill>
                <a:cs typeface="Times New Roman" pitchFamily="18" charset="0"/>
              </a:rPr>
              <a:t>z</a:t>
            </a:r>
            <a:r>
              <a:rPr lang="ru-RU" altLang="ru-RU" sz="2400">
                <a:solidFill>
                  <a:srgbClr val="002060"/>
                </a:solidFill>
                <a:cs typeface="Times New Roman" pitchFamily="18" charset="0"/>
              </a:rPr>
              <a:t>(</a:t>
            </a:r>
            <a:r>
              <a:rPr lang="en-US" altLang="ru-RU" sz="2400">
                <a:solidFill>
                  <a:srgbClr val="002060"/>
                </a:solidFill>
                <a:cs typeface="Times New Roman" pitchFamily="18" charset="0"/>
              </a:rPr>
              <a:t>x</a:t>
            </a:r>
            <a:r>
              <a:rPr lang="ru-RU" altLang="ru-RU" sz="2400">
                <a:solidFill>
                  <a:srgbClr val="002060"/>
                </a:solidFill>
                <a:cs typeface="Times New Roman" pitchFamily="18" charset="0"/>
              </a:rPr>
              <a:t>,</a:t>
            </a:r>
            <a:r>
              <a:rPr lang="en-US" altLang="ru-RU" sz="2400">
                <a:solidFill>
                  <a:srgbClr val="002060"/>
                </a:solidFill>
                <a:cs typeface="Times New Roman" pitchFamily="18" charset="0"/>
              </a:rPr>
              <a:t>y</a:t>
            </a:r>
            <a:r>
              <a:rPr lang="ru-RU" altLang="ru-RU" sz="2400">
                <a:solidFill>
                  <a:srgbClr val="002060"/>
                </a:solidFill>
                <a:cs typeface="Times New Roman" pitchFamily="18" charset="0"/>
              </a:rPr>
              <a:t>,</a:t>
            </a:r>
            <a:r>
              <a:rPr lang="en-US" altLang="ru-RU" sz="2400">
                <a:solidFill>
                  <a:srgbClr val="002060"/>
                </a:solidFill>
                <a:cs typeface="Times New Roman" pitchFamily="18" charset="0"/>
              </a:rPr>
              <a:t>z</a:t>
            </a:r>
            <a:r>
              <a:rPr lang="ru-RU" altLang="ru-RU" sz="2400">
                <a:solidFill>
                  <a:srgbClr val="002060"/>
                </a:solidFill>
                <a:cs typeface="Times New Roman" pitchFamily="18" charset="0"/>
              </a:rPr>
              <a:t>)=</a:t>
            </a:r>
            <a:r>
              <a:rPr lang="ru-RU" altLang="ru-RU" sz="2400">
                <a:solidFill>
                  <a:srgbClr val="002060"/>
                </a:solidFill>
              </a:rPr>
              <a:t>v(z)∙cos(</a:t>
            </a:r>
            <a:r>
              <a:rPr lang="en-US" altLang="ru-RU" sz="2400">
                <a:solidFill>
                  <a:srgbClr val="002060"/>
                </a:solidFill>
              </a:rPr>
              <a:t>i*</a:t>
            </a:r>
            <a:r>
              <a:rPr lang="ru-RU" altLang="ru-RU" sz="2400">
                <a:solidFill>
                  <a:srgbClr val="002060"/>
                </a:solidFill>
              </a:rPr>
              <a:t>x)∙cos(</a:t>
            </a:r>
            <a:r>
              <a:rPr lang="en-US" altLang="ru-RU" sz="2400">
                <a:solidFill>
                  <a:srgbClr val="002060"/>
                </a:solidFill>
              </a:rPr>
              <a:t>j*</a:t>
            </a:r>
            <a:r>
              <a:rPr lang="ru-RU" altLang="ru-RU" sz="2400">
                <a:solidFill>
                  <a:srgbClr val="002060"/>
                </a:solidFill>
              </a:rPr>
              <a:t>y)</a:t>
            </a:r>
            <a:r>
              <a:rPr lang="en-US" altLang="ru-RU" sz="2400">
                <a:solidFill>
                  <a:srgbClr val="002060"/>
                </a:solidFill>
              </a:rPr>
              <a:t>,</a:t>
            </a:r>
            <a:r>
              <a:rPr lang="ru-RU" altLang="ru-RU" sz="2400">
                <a:solidFill>
                  <a:srgbClr val="002060"/>
                </a:solidFill>
              </a:rPr>
              <a:t> (</a:t>
            </a:r>
            <a:r>
              <a:rPr lang="en-US" altLang="ru-RU" sz="2400">
                <a:solidFill>
                  <a:srgbClr val="002060"/>
                </a:solidFill>
              </a:rPr>
              <a:t>i**2 </a:t>
            </a:r>
            <a:r>
              <a:rPr lang="ru-RU" altLang="ru-RU" sz="2400">
                <a:solidFill>
                  <a:srgbClr val="002060"/>
                </a:solidFill>
              </a:rPr>
              <a:t>+</a:t>
            </a:r>
            <a:r>
              <a:rPr lang="en-US" altLang="ru-RU" sz="2400">
                <a:solidFill>
                  <a:srgbClr val="002060"/>
                </a:solidFill>
              </a:rPr>
              <a:t> j**2</a:t>
            </a:r>
            <a:r>
              <a:rPr lang="ru-RU" altLang="ru-RU" sz="2400">
                <a:solidFill>
                  <a:srgbClr val="002060"/>
                </a:solidFill>
              </a:rPr>
              <a:t> = k</a:t>
            </a:r>
            <a:r>
              <a:rPr lang="en-US" altLang="ru-RU" sz="2400">
                <a:solidFill>
                  <a:srgbClr val="002060"/>
                </a:solidFill>
              </a:rPr>
              <a:t>**2</a:t>
            </a:r>
            <a:r>
              <a:rPr lang="ru-RU" altLang="ru-RU" sz="2400">
                <a:solidFill>
                  <a:srgbClr val="002060"/>
                </a:solidFill>
              </a:rPr>
              <a:t> )</a:t>
            </a:r>
            <a:endParaRPr lang="en-US" altLang="ru-RU" sz="2400">
              <a:solidFill>
                <a:srgbClr val="002060"/>
              </a:solidFill>
            </a:endParaRPr>
          </a:p>
          <a:p>
            <a:pPr algn="ctr" eaLnBrk="1" hangingPunct="1">
              <a:spcBef>
                <a:spcPct val="0"/>
              </a:spcBef>
              <a:buFontTx/>
              <a:buNone/>
            </a:pPr>
            <a:r>
              <a:rPr lang="en-US" altLang="ru-RU" sz="2400" b="1">
                <a:solidFill>
                  <a:srgbClr val="C00000"/>
                </a:solidFill>
              </a:rPr>
              <a:t>Hexagonal cell solutions</a:t>
            </a:r>
          </a:p>
          <a:p>
            <a:pPr algn="ctr" eaLnBrk="1" hangingPunct="1">
              <a:spcBef>
                <a:spcPct val="0"/>
              </a:spcBef>
              <a:buFontTx/>
              <a:buNone/>
            </a:pPr>
            <a:r>
              <a:rPr lang="en-US" altLang="ru-RU" sz="2400">
                <a:solidFill>
                  <a:srgbClr val="C00000"/>
                </a:solidFill>
              </a:rPr>
              <a:t>v</a:t>
            </a:r>
            <a:r>
              <a:rPr lang="en-US" altLang="ru-RU" sz="2400" b="1" baseline="-25000">
                <a:solidFill>
                  <a:srgbClr val="C00000"/>
                </a:solidFill>
              </a:rPr>
              <a:t>z</a:t>
            </a:r>
            <a:r>
              <a:rPr lang="en-US" altLang="ru-RU" sz="2400">
                <a:solidFill>
                  <a:srgbClr val="C00000"/>
                </a:solidFill>
              </a:rPr>
              <a:t>(x,y,z)=v(z)∙[2cos(kx/2)∙cos(ky/2) + cos(ky)]</a:t>
            </a:r>
            <a:endParaRPr lang="ru-RU" altLang="ru-RU" sz="2400">
              <a:solidFill>
                <a:srgbClr val="C00000"/>
              </a:solidFill>
            </a:endParaRPr>
          </a:p>
        </p:txBody>
      </p:sp>
      <p:sp>
        <p:nvSpPr>
          <p:cNvPr id="3079" name="Rectangle 2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ru-RU" altLang="ru-RU" sz="1800"/>
          </a:p>
        </p:txBody>
      </p:sp>
      <p:sp>
        <p:nvSpPr>
          <p:cNvPr id="3080" name="Rectangle 2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ru-RU" altLang="ru-RU" sz="1800"/>
          </a:p>
        </p:txBody>
      </p:sp>
      <p:sp>
        <p:nvSpPr>
          <p:cNvPr id="3081" name="Rectangle 3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ru-RU" altLang="ru-RU" sz="1800"/>
          </a:p>
        </p:txBody>
      </p:sp>
      <p:sp>
        <p:nvSpPr>
          <p:cNvPr id="3082" name="Rectangle 3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ru-RU" altLang="ru-RU" sz="1800"/>
          </a:p>
        </p:txBody>
      </p:sp>
      <p:sp>
        <p:nvSpPr>
          <p:cNvPr id="3083" name="Rectangle 3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ru-RU" altLang="ru-RU" sz="1800"/>
          </a:p>
        </p:txBody>
      </p:sp>
      <p:sp>
        <p:nvSpPr>
          <p:cNvPr id="3084" name="Rectangle 3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ru-RU" altLang="ru-RU" sz="1800"/>
          </a:p>
        </p:txBody>
      </p:sp>
      <p:sp>
        <p:nvSpPr>
          <p:cNvPr id="3085" name="Rectangle 3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ru-RU" altLang="ru-RU" sz="1800"/>
          </a:p>
        </p:txBody>
      </p:sp>
      <p:graphicFrame>
        <p:nvGraphicFramePr>
          <p:cNvPr id="3086" name="Объект 2"/>
          <p:cNvGraphicFramePr>
            <a:graphicFrameLocks noChangeAspect="1"/>
          </p:cNvGraphicFramePr>
          <p:nvPr/>
        </p:nvGraphicFramePr>
        <p:xfrm>
          <a:off x="1917700" y="1201738"/>
          <a:ext cx="5214938" cy="2012950"/>
        </p:xfrm>
        <a:graphic>
          <a:graphicData uri="http://schemas.openxmlformats.org/presentationml/2006/ole">
            <mc:AlternateContent xmlns:mc="http://schemas.openxmlformats.org/markup-compatibility/2006">
              <mc:Choice xmlns:v="urn:schemas-microsoft-com:vml" Requires="v">
                <p:oleObj spid="_x0000_s46092" name="Формула" r:id="rId3" imgW="3175000" imgH="1219200" progId="Equation.3">
                  <p:embed/>
                </p:oleObj>
              </mc:Choice>
              <mc:Fallback>
                <p:oleObj name="Формула" r:id="rId3" imgW="3175000" imgH="1219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7700" y="1201738"/>
                        <a:ext cx="5214938"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9432784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1"/>
          <p:cNvSpPr>
            <a:spLocks noGrp="1"/>
          </p:cNvSpPr>
          <p:nvPr>
            <p:ph type="title"/>
          </p:nvPr>
        </p:nvSpPr>
        <p:spPr>
          <a:xfrm>
            <a:off x="-63500" y="0"/>
            <a:ext cx="9144000" cy="620713"/>
          </a:xfrm>
        </p:spPr>
        <p:txBody>
          <a:bodyPr/>
          <a:lstStyle/>
          <a:p>
            <a:r>
              <a:rPr lang="en-US" altLang="ru-RU" sz="3200" smtClean="0">
                <a:solidFill>
                  <a:srgbClr val="C00000"/>
                </a:solidFill>
              </a:rPr>
              <a:t>Experiments, </a:t>
            </a:r>
            <a:r>
              <a:rPr lang="en-US" altLang="ru-RU" sz="3200" smtClean="0">
                <a:solidFill>
                  <a:srgbClr val="002060"/>
                </a:solidFill>
              </a:rPr>
              <a:t>Analytics &amp;</a:t>
            </a:r>
            <a:r>
              <a:rPr lang="en-US" altLang="ru-RU" sz="3200" smtClean="0"/>
              <a:t> </a:t>
            </a:r>
            <a:r>
              <a:rPr lang="en-US" altLang="ru-RU" sz="3200" smtClean="0">
                <a:solidFill>
                  <a:srgbClr val="006600"/>
                </a:solidFill>
              </a:rPr>
              <a:t>Numerical Simulation</a:t>
            </a:r>
            <a:endParaRPr lang="ru-RU" altLang="ru-RU" sz="3200" smtClean="0">
              <a:solidFill>
                <a:srgbClr val="006600"/>
              </a:solidFill>
            </a:endParaRPr>
          </a:p>
        </p:txBody>
      </p:sp>
      <p:pic>
        <p:nvPicPr>
          <p:cNvPr id="4099" name="Рисунок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690563"/>
            <a:ext cx="5489575"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8838" y="4772025"/>
            <a:ext cx="4321175" cy="204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8" descr="C:\Users\user\Documents\Архив_МоиДокументы\Fiji 2014\ThermoExperime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4764088"/>
            <a:ext cx="2057401"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0013" y="4748213"/>
            <a:ext cx="2655887" cy="213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6375" y="3141663"/>
            <a:ext cx="606425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Прямоугольник 1"/>
          <p:cNvSpPr>
            <a:spLocks noChangeArrowheads="1"/>
          </p:cNvSpPr>
          <p:nvPr/>
        </p:nvSpPr>
        <p:spPr bwMode="auto">
          <a:xfrm>
            <a:off x="3486150" y="542925"/>
            <a:ext cx="2379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ru-RU" sz="2000" b="1"/>
              <a:t>Regular examples</a:t>
            </a:r>
            <a:endParaRPr lang="ru-RU" altLang="ru-RU" sz="2000" b="1"/>
          </a:p>
        </p:txBody>
      </p:sp>
      <p:sp>
        <p:nvSpPr>
          <p:cNvPr id="4106" name="Прямоугольник 2"/>
          <p:cNvSpPr>
            <a:spLocks noChangeArrowheads="1"/>
          </p:cNvSpPr>
          <p:nvPr/>
        </p:nvSpPr>
        <p:spPr bwMode="auto">
          <a:xfrm>
            <a:off x="3429000" y="4391025"/>
            <a:ext cx="2146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ru-RU" sz="1800" b="1"/>
              <a:t>Chaotic examples</a:t>
            </a:r>
            <a:endParaRPr lang="ru-RU" altLang="ru-RU" sz="1800" b="1"/>
          </a:p>
        </p:txBody>
      </p:sp>
    </p:spTree>
    <p:extLst>
      <p:ext uri="{BB962C8B-B14F-4D97-AF65-F5344CB8AC3E}">
        <p14:creationId xmlns:p14="http://schemas.microsoft.com/office/powerpoint/2010/main" val="41138331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0" y="188913"/>
            <a:ext cx="9144000" cy="792162"/>
          </a:xfrm>
        </p:spPr>
        <p:txBody>
          <a:bodyPr/>
          <a:lstStyle/>
          <a:p>
            <a:pPr eaLnBrk="1" hangingPunct="1"/>
            <a:r>
              <a:rPr lang="en-US" altLang="ru-RU" sz="2800" b="1" smtClean="0"/>
              <a:t>Modern Formulation of the Regional Modeling</a:t>
            </a:r>
            <a:endParaRPr lang="ru-RU" altLang="ru-RU" sz="2800" b="1" smtClean="0"/>
          </a:p>
        </p:txBody>
      </p:sp>
      <p:sp>
        <p:nvSpPr>
          <p:cNvPr id="4100" name="Rectangle 5"/>
          <p:cNvSpPr>
            <a:spLocks noChangeArrowheads="1"/>
          </p:cNvSpPr>
          <p:nvPr/>
        </p:nvSpPr>
        <p:spPr bwMode="auto">
          <a:xfrm>
            <a:off x="0" y="981075"/>
            <a:ext cx="9144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ru-RU" b="1">
                <a:ea typeface="Calibri" pitchFamily="34" charset="0"/>
                <a:cs typeface="Times New Roman" pitchFamily="18" charset="0"/>
              </a:rPr>
              <a:t>Small-scale upper mantle convection </a:t>
            </a:r>
          </a:p>
          <a:p>
            <a:pPr algn="ctr" eaLnBrk="1" hangingPunct="1"/>
            <a:r>
              <a:rPr lang="en-US" altLang="ru-RU" b="1">
                <a:ea typeface="Calibri" pitchFamily="34" charset="0"/>
                <a:cs typeface="Times New Roman" pitchFamily="18" charset="0"/>
              </a:rPr>
              <a:t>and crustal dynamics in southern California</a:t>
            </a:r>
            <a:endParaRPr lang="ru-RU" altLang="ru-RU">
              <a:ea typeface="Calibri" pitchFamily="34" charset="0"/>
              <a:cs typeface="Times New Roman" pitchFamily="18" charset="0"/>
            </a:endParaRPr>
          </a:p>
          <a:p>
            <a:pPr algn="ctr"/>
            <a:r>
              <a:rPr lang="en-US" altLang="ru-RU">
                <a:ea typeface="Calibri" pitchFamily="34" charset="0"/>
                <a:cs typeface="Times New Roman" pitchFamily="18" charset="0"/>
              </a:rPr>
              <a:t>N. P. Fay, R. A. Bennett, J. C. Spinler and E. D. Humphreys, </a:t>
            </a:r>
            <a:r>
              <a:rPr lang="en-US" altLang="ru-RU">
                <a:ea typeface="Calibri" pitchFamily="34" charset="0"/>
                <a:cs typeface="AdvP41B591" charset="0"/>
              </a:rPr>
              <a:t>(2008).</a:t>
            </a:r>
            <a:endParaRPr lang="ru-RU" altLang="ru-RU" sz="1400"/>
          </a:p>
        </p:txBody>
      </p:sp>
      <p:pic>
        <p:nvPicPr>
          <p:cNvPr id="4101" name="Рисунок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1989138"/>
            <a:ext cx="4184650"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6"/>
          <p:cNvSpPr>
            <a:spLocks noChangeArrowheads="1"/>
          </p:cNvSpPr>
          <p:nvPr/>
        </p:nvSpPr>
        <p:spPr bwMode="auto">
          <a:xfrm>
            <a:off x="611188" y="5516563"/>
            <a:ext cx="82343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200">
                <a:latin typeface="Times New Roman" pitchFamily="18" charset="0"/>
                <a:ea typeface="Calibri" pitchFamily="34" charset="0"/>
                <a:cs typeface="Times New Roman" pitchFamily="18" charset="0"/>
              </a:rPr>
              <a:t>3D Seismic Velocity and</a:t>
            </a:r>
            <a:r>
              <a:rPr lang="en-US" altLang="ru-RU" sz="1200" b="1">
                <a:latin typeface="Times New Roman" pitchFamily="18" charset="0"/>
                <a:ea typeface="Calibri" pitchFamily="34" charset="0"/>
                <a:cs typeface="Times New Roman" pitchFamily="18" charset="0"/>
              </a:rPr>
              <a:t> Density Structure</a:t>
            </a:r>
            <a:r>
              <a:rPr lang="en-US" altLang="ru-RU" sz="1200">
                <a:latin typeface="Times New Roman" pitchFamily="18" charset="0"/>
                <a:ea typeface="Calibri" pitchFamily="34" charset="0"/>
                <a:cs typeface="Times New Roman" pitchFamily="18" charset="0"/>
              </a:rPr>
              <a:t> of the Uppermost Mantle [Karato, 1993]. </a:t>
            </a:r>
            <a:endParaRPr lang="ru-RU" altLang="ru-RU" sz="1100">
              <a:ea typeface="Calibri" pitchFamily="34" charset="0"/>
              <a:cs typeface="Times New Roman" pitchFamily="18" charset="0"/>
            </a:endParaRPr>
          </a:p>
          <a:p>
            <a:r>
              <a:rPr lang="en-US" altLang="ru-RU" sz="1200" b="1">
                <a:latin typeface="Times New Roman" pitchFamily="18" charset="0"/>
                <a:ea typeface="Calibri" pitchFamily="34" charset="0"/>
                <a:cs typeface="Times New Roman" pitchFamily="18" charset="0"/>
              </a:rPr>
              <a:t>Numerical Modeling.</a:t>
            </a:r>
            <a:r>
              <a:rPr lang="en-US" altLang="ru-RU" sz="1200">
                <a:latin typeface="Times New Roman" pitchFamily="18" charset="0"/>
                <a:ea typeface="Calibri" pitchFamily="34" charset="0"/>
                <a:cs typeface="Times New Roman" pitchFamily="18" charset="0"/>
              </a:rPr>
              <a:t> We solve the three-dimensional equations of conservation of mass and momentum for incompressible </a:t>
            </a:r>
          </a:p>
          <a:p>
            <a:r>
              <a:rPr lang="en-US" altLang="ru-RU" sz="1200">
                <a:latin typeface="Times New Roman" pitchFamily="18" charset="0"/>
                <a:ea typeface="Calibri" pitchFamily="34" charset="0"/>
                <a:cs typeface="Times New Roman" pitchFamily="18" charset="0"/>
              </a:rPr>
              <a:t>Newtonian viscous flow using the finite element code Gale. </a:t>
            </a:r>
            <a:r>
              <a:rPr lang="en-US" altLang="ru-RU" sz="1200" b="1">
                <a:solidFill>
                  <a:srgbClr val="FF0000"/>
                </a:solidFill>
                <a:latin typeface="Times New Roman" pitchFamily="18" charset="0"/>
                <a:ea typeface="Calibri" pitchFamily="34" charset="0"/>
                <a:cs typeface="Times New Roman" pitchFamily="18" charset="0"/>
              </a:rPr>
              <a:t>The sides and bottom are held fixed.</a:t>
            </a:r>
            <a:r>
              <a:rPr lang="en-US" altLang="ru-RU" sz="1200">
                <a:solidFill>
                  <a:srgbClr val="FF0000"/>
                </a:solidFill>
                <a:latin typeface="Times New Roman" pitchFamily="18" charset="0"/>
                <a:ea typeface="Calibri" pitchFamily="34" charset="0"/>
                <a:cs typeface="Times New Roman" pitchFamily="18" charset="0"/>
              </a:rPr>
              <a:t> </a:t>
            </a:r>
          </a:p>
          <a:p>
            <a:r>
              <a:rPr lang="en-US" altLang="ru-RU" sz="1200" b="1">
                <a:solidFill>
                  <a:srgbClr val="FF0000"/>
                </a:solidFill>
                <a:latin typeface="Times New Roman" pitchFamily="18" charset="0"/>
                <a:ea typeface="Calibri" pitchFamily="34" charset="0"/>
                <a:cs typeface="Times New Roman" pitchFamily="18" charset="0"/>
              </a:rPr>
              <a:t>The model domain is a Cartesian grid 1600 km x 1600 km in map view and extends to 1000 km depth.</a:t>
            </a:r>
            <a:r>
              <a:rPr lang="ru-RU" altLang="ru-RU" sz="1100">
                <a:ea typeface="Calibri" pitchFamily="34" charset="0"/>
                <a:cs typeface="Times New Roman" pitchFamily="18" charset="0"/>
              </a:rPr>
              <a:t> </a:t>
            </a:r>
          </a:p>
        </p:txBody>
      </p:sp>
      <p:graphicFrame>
        <p:nvGraphicFramePr>
          <p:cNvPr id="4103" name="Object 7"/>
          <p:cNvGraphicFramePr>
            <a:graphicFrameLocks noGrp="1" noChangeAspect="1"/>
          </p:cNvGraphicFramePr>
          <p:nvPr>
            <p:ph idx="1"/>
          </p:nvPr>
        </p:nvGraphicFramePr>
        <p:xfrm>
          <a:off x="6121400" y="5589588"/>
          <a:ext cx="2085975" cy="231775"/>
        </p:xfrm>
        <a:graphic>
          <a:graphicData uri="http://schemas.openxmlformats.org/presentationml/2006/ole">
            <mc:AlternateContent xmlns:mc="http://schemas.openxmlformats.org/markup-compatibility/2006">
              <mc:Choice xmlns:v="urn:schemas-microsoft-com:vml" Requires="v">
                <p:oleObj spid="_x0000_s4113" name="Формула" r:id="rId5" imgW="2057400" imgH="228600" progId="Equation.3">
                  <p:embed/>
                </p:oleObj>
              </mc:Choice>
              <mc:Fallback>
                <p:oleObj name="Формула" r:id="rId5" imgW="2057400" imgH="22860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1400" y="5589588"/>
                        <a:ext cx="2085975"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0"/>
            <a:ext cx="9144000" cy="1143000"/>
          </a:xfrm>
        </p:spPr>
        <p:txBody>
          <a:bodyPr/>
          <a:lstStyle/>
          <a:p>
            <a:pPr eaLnBrk="1" hangingPunct="1"/>
            <a:r>
              <a:rPr lang="en-US" altLang="ru-RU" sz="2800" b="1" smtClean="0"/>
              <a:t>Modern Formulation of the Regional Modeling</a:t>
            </a:r>
            <a:endParaRPr lang="ru-RU" altLang="ru-RU" sz="2800" b="1" smtClean="0"/>
          </a:p>
        </p:txBody>
      </p:sp>
      <p:sp>
        <p:nvSpPr>
          <p:cNvPr id="5123" name="Rectangle 3"/>
          <p:cNvSpPr>
            <a:spLocks noChangeArrowheads="1"/>
          </p:cNvSpPr>
          <p:nvPr/>
        </p:nvSpPr>
        <p:spPr bwMode="auto">
          <a:xfrm>
            <a:off x="684213" y="828675"/>
            <a:ext cx="76263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ru-RU" b="1"/>
              <a:t>Three-dimensional numerical modeling of contemporary mantle flow</a:t>
            </a:r>
          </a:p>
          <a:p>
            <a:pPr algn="ctr" eaLnBrk="1" hangingPunct="1"/>
            <a:r>
              <a:rPr lang="en-US" altLang="ru-RU" b="1"/>
              <a:t> and tectonic stress beneath the Central Mediterranean </a:t>
            </a:r>
            <a:endParaRPr lang="ru-RU" altLang="ru-RU"/>
          </a:p>
          <a:p>
            <a:pPr algn="ctr" eaLnBrk="1" hangingPunct="1"/>
            <a:r>
              <a:rPr lang="en-US" altLang="ru-RU"/>
              <a:t>Alik Ismail-Zadeh, Abdelkrim Aoudia, Giuliano F. Panza, </a:t>
            </a:r>
            <a:r>
              <a:rPr lang="ru-RU" altLang="ru-RU"/>
              <a:t>(2009)</a:t>
            </a:r>
            <a:r>
              <a:rPr lang="en-US" altLang="ru-RU"/>
              <a:t>.</a:t>
            </a:r>
            <a:endParaRPr lang="ru-RU" altLang="ru-RU"/>
          </a:p>
        </p:txBody>
      </p:sp>
      <p:pic>
        <p:nvPicPr>
          <p:cNvPr id="5124" name="Рисунок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844675"/>
            <a:ext cx="4076700" cy="350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Rectangle 5"/>
          <p:cNvSpPr>
            <a:spLocks noChangeArrowheads="1"/>
          </p:cNvSpPr>
          <p:nvPr/>
        </p:nvSpPr>
        <p:spPr bwMode="auto">
          <a:xfrm>
            <a:off x="250825" y="5429250"/>
            <a:ext cx="8893175" cy="121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200" b="1"/>
              <a:t>Numerical model.</a:t>
            </a:r>
            <a:endParaRPr lang="ru-RU" altLang="ru-RU" sz="1200" b="1"/>
          </a:p>
          <a:p>
            <a:pPr eaLnBrk="1" hangingPunct="1"/>
            <a:r>
              <a:rPr lang="en-US" altLang="ru-RU" sz="1200" b="1">
                <a:solidFill>
                  <a:srgbClr val="FF0000"/>
                </a:solidFill>
              </a:rPr>
              <a:t>The region under the study is marked by the solid rectangle, and it extends to the depth of 150 km. To minimize boundary effects, this region has been bounded by confining 1°×1° cells (the dotted rectangular) and extended downward to the depth of 350 km (</a:t>
            </a:r>
            <a:r>
              <a:rPr lang="ru-RU" altLang="ru-RU" sz="1200" b="1">
                <a:solidFill>
                  <a:srgbClr val="FF0000"/>
                </a:solidFill>
              </a:rPr>
              <a:t>Ω</a:t>
            </a:r>
            <a:r>
              <a:rPr lang="en-US" altLang="ru-RU" sz="1200" b="1">
                <a:solidFill>
                  <a:srgbClr val="FF0000"/>
                </a:solidFill>
              </a:rPr>
              <a:t>: 1085kmx1085kmx350km).</a:t>
            </a:r>
            <a:r>
              <a:rPr lang="en-US" altLang="ru-RU" sz="1400" b="1">
                <a:solidFill>
                  <a:srgbClr val="FF0000"/>
                </a:solidFill>
              </a:rPr>
              <a:t> </a:t>
            </a:r>
            <a:r>
              <a:rPr lang="en-US" altLang="ru-RU" sz="1200" b="1">
                <a:solidFill>
                  <a:srgbClr val="FF0000"/>
                </a:solidFill>
              </a:rPr>
              <a:t>We do not employ heat balance equation and compute stationary instantaneous flow.</a:t>
            </a:r>
            <a:r>
              <a:rPr lang="en-US" altLang="ru-RU" sz="1200"/>
              <a:t> In this model domain we consider an inhomogeneous viscous flow in the presence of gravity. The flow is described by the momentum (Stokes) equation and the incompressibility condition. </a:t>
            </a:r>
            <a:endParaRPr lang="ru-RU" altLang="ru-RU" sz="1200"/>
          </a:p>
        </p:txBody>
      </p:sp>
      <p:sp>
        <p:nvSpPr>
          <p:cNvPr id="5126" name="Rectangle 6"/>
          <p:cNvSpPr>
            <a:spLocks noChangeArrowheads="1"/>
          </p:cNvSpPr>
          <p:nvPr/>
        </p:nvSpPr>
        <p:spPr bwMode="auto">
          <a:xfrm>
            <a:off x="179388" y="1916113"/>
            <a:ext cx="4859337" cy="137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200" b="1"/>
              <a:t>Density model:</a:t>
            </a:r>
            <a:r>
              <a:rPr lang="en-US" altLang="ru-RU" sz="1200"/>
              <a:t>    </a:t>
            </a:r>
            <a:r>
              <a:rPr lang="ru-RU" altLang="ru-RU" sz="1200"/>
              <a:t>ρ</a:t>
            </a:r>
            <a:r>
              <a:rPr lang="en-US" altLang="ru-RU" sz="1200"/>
              <a:t>=620×Vs+560,  Vs </a:t>
            </a:r>
            <a:r>
              <a:rPr lang="en-US" altLang="ru-RU" sz="1200">
                <a:cs typeface="Arial" pitchFamily="34" charset="0"/>
              </a:rPr>
              <a:t>–</a:t>
            </a:r>
            <a:r>
              <a:rPr lang="en-US" altLang="ru-RU" sz="1200"/>
              <a:t> S-wave velocity</a:t>
            </a:r>
            <a:endParaRPr lang="ru-RU" altLang="ru-RU" sz="1200"/>
          </a:p>
          <a:p>
            <a:pPr eaLnBrk="1" hangingPunct="1"/>
            <a:r>
              <a:rPr lang="en-US" altLang="ru-RU" sz="1200" b="1"/>
              <a:t>Viscosity model: </a:t>
            </a:r>
            <a:r>
              <a:rPr lang="en-US" altLang="ru-RU" sz="1200"/>
              <a:t>1.e23 Pa s (upper crust), 1.e19 Pa s (lower crust), </a:t>
            </a:r>
          </a:p>
          <a:p>
            <a:pPr eaLnBrk="1" hangingPunct="1"/>
            <a:r>
              <a:rPr lang="en-US" altLang="ru-RU" sz="1200"/>
              <a:t>1.e21 Pa s (lithosphere), 1.e22 Pa s (high-velocity lithosphere), </a:t>
            </a:r>
          </a:p>
          <a:p>
            <a:pPr eaLnBrk="1" hangingPunct="1"/>
            <a:r>
              <a:rPr lang="en-US" altLang="ru-RU" sz="1200"/>
              <a:t>1.e19 Pa s (low-velocity upper mantle), 1.e20 Pa s (asthenosphere).</a:t>
            </a:r>
          </a:p>
          <a:p>
            <a:pPr eaLnBrk="1" hangingPunct="1"/>
            <a:r>
              <a:rPr lang="en-US" altLang="ru-RU" sz="1200"/>
              <a:t>The viscosities have been reduced by order of one in the regions, where the heat flow is higher than 100 mW/m2, and by two orders of magnitude where the heat flow is higher than 200 mW/m2</a:t>
            </a:r>
            <a:endParaRPr lang="ru-RU" altLang="ru-RU" sz="1200"/>
          </a:p>
        </p:txBody>
      </p:sp>
      <p:sp>
        <p:nvSpPr>
          <p:cNvPr id="5127" name="Rectangle 7"/>
          <p:cNvSpPr>
            <a:spLocks noChangeArrowheads="1"/>
          </p:cNvSpPr>
          <p:nvPr/>
        </p:nvSpPr>
        <p:spPr bwMode="auto">
          <a:xfrm>
            <a:off x="179388" y="3429000"/>
            <a:ext cx="4572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200" b="1"/>
              <a:t>Boundary conditions. </a:t>
            </a:r>
            <a:r>
              <a:rPr lang="en-US" altLang="ru-RU" sz="1200" b="1">
                <a:solidFill>
                  <a:srgbClr val="FF0000"/>
                </a:solidFill>
              </a:rPr>
              <a:t>Free-slip conditions at the upper and lower boundaries of the model domain and symmetry conditions at the vertical boundaries.</a:t>
            </a:r>
            <a:r>
              <a:rPr lang="en-US" altLang="ru-RU" sz="1200"/>
              <a:t> (Note that free-slip conditions do not allow the upper model boundary to displace vertically). Namely, if the model </a:t>
            </a:r>
            <a:r>
              <a:rPr lang="en-US" altLang="ru-RU" sz="1200" b="1">
                <a:solidFill>
                  <a:srgbClr val="FF0000"/>
                </a:solidFill>
              </a:rPr>
              <a:t>boundary ∂</a:t>
            </a:r>
            <a:r>
              <a:rPr lang="ru-RU" altLang="ru-RU" sz="1200" b="1">
                <a:solidFill>
                  <a:srgbClr val="FF0000"/>
                </a:solidFill>
              </a:rPr>
              <a:t>Ω</a:t>
            </a:r>
            <a:r>
              <a:rPr lang="en-US" altLang="ru-RU" sz="1200" b="1">
                <a:solidFill>
                  <a:srgbClr val="FF0000"/>
                </a:solidFill>
              </a:rPr>
              <a:t> is impenetrable, the velocity vector satisfies the following conditions at ∂</a:t>
            </a:r>
            <a:r>
              <a:rPr lang="ru-RU" altLang="ru-RU" sz="1200" b="1">
                <a:solidFill>
                  <a:srgbClr val="FF0000"/>
                </a:solidFill>
              </a:rPr>
              <a:t>Ω</a:t>
            </a:r>
            <a:r>
              <a:rPr lang="en-US" altLang="ru-RU" sz="1200" b="1">
                <a:solidFill>
                  <a:srgbClr val="FF0000"/>
                </a:solidFill>
              </a:rPr>
              <a:t>:</a:t>
            </a:r>
          </a:p>
          <a:p>
            <a:pPr eaLnBrk="1" hangingPunct="1"/>
            <a:endParaRPr lang="ru-RU" altLang="ru-RU" sz="1200" b="1">
              <a:solidFill>
                <a:srgbClr val="FF0000"/>
              </a:solidFill>
            </a:endParaRPr>
          </a:p>
          <a:p>
            <a:pPr eaLnBrk="1" hangingPunct="1"/>
            <a:r>
              <a:rPr lang="en-US" altLang="ru-RU" sz="1200"/>
              <a:t>We note that no-slip conditions (u=0) at the lower boundary of the model domain will change the flow pattern at the boundary ~30 km thick layer.</a:t>
            </a:r>
          </a:p>
        </p:txBody>
      </p:sp>
      <p:graphicFrame>
        <p:nvGraphicFramePr>
          <p:cNvPr id="5128" name="Object 8"/>
          <p:cNvGraphicFramePr>
            <a:graphicFrameLocks noGrp="1" noChangeAspect="1"/>
          </p:cNvGraphicFramePr>
          <p:nvPr>
            <p:ph idx="1"/>
          </p:nvPr>
        </p:nvGraphicFramePr>
        <p:xfrm>
          <a:off x="1547813" y="4508500"/>
          <a:ext cx="2016125" cy="317500"/>
        </p:xfrm>
        <a:graphic>
          <a:graphicData uri="http://schemas.openxmlformats.org/presentationml/2006/ole">
            <mc:AlternateContent xmlns:mc="http://schemas.openxmlformats.org/markup-compatibility/2006">
              <mc:Choice xmlns:v="urn:schemas-microsoft-com:vml" Requires="v">
                <p:oleObj spid="_x0000_s5138" name="Формула" r:id="rId4" imgW="1447800" imgH="228600" progId="Equation.3">
                  <p:embed/>
                </p:oleObj>
              </mc:Choice>
              <mc:Fallback>
                <p:oleObj name="Формула" r:id="rId4" imgW="1447800" imgH="228600" progId="Equation.3">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813" y="4508500"/>
                        <a:ext cx="2016125"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188913"/>
            <a:ext cx="9144000" cy="792162"/>
          </a:xfrm>
        </p:spPr>
        <p:txBody>
          <a:bodyPr/>
          <a:lstStyle/>
          <a:p>
            <a:pPr eaLnBrk="1" hangingPunct="1"/>
            <a:r>
              <a:rPr lang="en-US" altLang="ru-RU" sz="2800" b="1" smtClean="0"/>
              <a:t>Modern Formulation of the Regional Modeling</a:t>
            </a:r>
            <a:endParaRPr lang="ru-RU" altLang="ru-RU" sz="2800" b="1" smtClean="0"/>
          </a:p>
        </p:txBody>
      </p:sp>
      <p:sp>
        <p:nvSpPr>
          <p:cNvPr id="6147" name="Rectangle 3"/>
          <p:cNvSpPr>
            <a:spLocks noChangeArrowheads="1"/>
          </p:cNvSpPr>
          <p:nvPr/>
        </p:nvSpPr>
        <p:spPr bwMode="auto">
          <a:xfrm>
            <a:off x="684213" y="836613"/>
            <a:ext cx="76263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ru-RU" b="1"/>
              <a:t>Subduction-triggered magmatic pulses: A new class of plumes?</a:t>
            </a:r>
            <a:endParaRPr lang="ru-RU" altLang="ru-RU"/>
          </a:p>
          <a:p>
            <a:pPr algn="ctr" eaLnBrk="1" hangingPunct="1"/>
            <a:r>
              <a:rPr lang="en-US" altLang="ru-RU"/>
              <a:t> Claudio Faccenna, Thorsten Becker, Serge Lallemand, Yves Lagabrielle,</a:t>
            </a:r>
            <a:endParaRPr lang="ru-RU" altLang="ru-RU"/>
          </a:p>
          <a:p>
            <a:pPr algn="ctr" eaLnBrk="1" hangingPunct="1"/>
            <a:r>
              <a:rPr lang="en-US" altLang="ru-RU"/>
              <a:t> Francesca Funiciello, Claudia Piromallo, (2010).</a:t>
            </a:r>
            <a:endParaRPr lang="ru-RU" altLang="ru-RU"/>
          </a:p>
        </p:txBody>
      </p:sp>
      <p:sp>
        <p:nvSpPr>
          <p:cNvPr id="6148" name="Rectangle 4"/>
          <p:cNvSpPr>
            <a:spLocks noChangeArrowheads="1"/>
          </p:cNvSpPr>
          <p:nvPr/>
        </p:nvSpPr>
        <p:spPr bwMode="auto">
          <a:xfrm>
            <a:off x="250825" y="1773238"/>
            <a:ext cx="8497888"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200"/>
              <a:t>We argue that the three-dimensional return flow and slab subduction within the upper mantle can generate focused upwellings and play a significant role in regional tectonics.</a:t>
            </a:r>
            <a:endParaRPr lang="ru-RU" altLang="ru-RU" sz="1200"/>
          </a:p>
          <a:p>
            <a:pPr eaLnBrk="1" hangingPunct="1"/>
            <a:r>
              <a:rPr lang="en-US" altLang="ru-RU" sz="1200" b="1">
                <a:solidFill>
                  <a:srgbClr val="FF0000"/>
                </a:solidFill>
              </a:rPr>
              <a:t>The computational domain has dimensions of 3960 km length (x), 1320 km width (y), and 1320 km depth (z). </a:t>
            </a:r>
          </a:p>
          <a:p>
            <a:pPr eaLnBrk="1" hangingPunct="1"/>
            <a:r>
              <a:rPr lang="en-US" altLang="ru-RU" sz="1200" b="1">
                <a:solidFill>
                  <a:srgbClr val="FF0000"/>
                </a:solidFill>
              </a:rPr>
              <a:t>The mechanical boundary conditions are free slip. The surface temperature is kept at T=0, </a:t>
            </a:r>
          </a:p>
          <a:p>
            <a:pPr eaLnBrk="1" hangingPunct="1"/>
            <a:r>
              <a:rPr lang="en-US" altLang="ru-RU" sz="1200" b="1">
                <a:solidFill>
                  <a:srgbClr val="FF0000"/>
                </a:solidFill>
              </a:rPr>
              <a:t>and the bottom boundary is zero heat flux.</a:t>
            </a:r>
          </a:p>
        </p:txBody>
      </p:sp>
      <p:pic>
        <p:nvPicPr>
          <p:cNvPr id="6149" name="Рисунок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2781300"/>
            <a:ext cx="2151062"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Рисунок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2781300"/>
            <a:ext cx="323850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300038"/>
            <a:ext cx="9144000" cy="649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1" name="Прямоугольник 4"/>
          <p:cNvSpPr>
            <a:spLocks noChangeArrowheads="1"/>
          </p:cNvSpPr>
          <p:nvPr/>
        </p:nvSpPr>
        <p:spPr bwMode="auto">
          <a:xfrm>
            <a:off x="395288" y="1484313"/>
            <a:ext cx="43211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2000" b="1">
                <a:solidFill>
                  <a:srgbClr val="66FF33"/>
                </a:solidFill>
              </a:rPr>
              <a:t>Linking mantle upwelling with the</a:t>
            </a:r>
          </a:p>
          <a:p>
            <a:pPr eaLnBrk="1" hangingPunct="1"/>
            <a:r>
              <a:rPr lang="en-US" altLang="ru-RU" sz="2000" b="1">
                <a:solidFill>
                  <a:srgbClr val="66FF33"/>
                </a:solidFill>
              </a:rPr>
              <a:t>lithosphere decent and the Japan Sea evolution: a hypothesis</a:t>
            </a:r>
          </a:p>
          <a:p>
            <a:pPr eaLnBrk="1" hangingPunct="1"/>
            <a:r>
              <a:rPr lang="en-US" altLang="ru-RU" sz="2000" b="1">
                <a:solidFill>
                  <a:srgbClr val="66FF33"/>
                </a:solidFill>
              </a:rPr>
              <a:t>Ismail-Zadeh, Honda &amp; Tsepelev</a:t>
            </a:r>
          </a:p>
          <a:p>
            <a:pPr eaLnBrk="1" hangingPunct="1"/>
            <a:r>
              <a:rPr lang="en-US" altLang="ru-RU" sz="2000" b="1">
                <a:solidFill>
                  <a:srgbClr val="66FF33"/>
                </a:solidFill>
              </a:rPr>
              <a:t>NATURE, January 2013</a:t>
            </a:r>
            <a:endParaRPr lang="ru-RU" altLang="ru-RU" sz="2000" b="1">
              <a:solidFill>
                <a:srgbClr val="66FF33"/>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8" y="657225"/>
            <a:ext cx="8848725" cy="554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5091</TotalTime>
  <Words>1844</Words>
  <Application>Microsoft Office PowerPoint</Application>
  <PresentationFormat>Экран (4:3)</PresentationFormat>
  <Paragraphs>171</Paragraphs>
  <Slides>28</Slides>
  <Notes>2</Notes>
  <HiddenSlides>0</HiddenSlides>
  <MMClips>2</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28</vt:i4>
      </vt:variant>
    </vt:vector>
  </HeadingPairs>
  <TitlesOfParts>
    <vt:vector size="30" baseType="lpstr">
      <vt:lpstr>Оформление по умолчанию</vt:lpstr>
      <vt:lpstr>Формула</vt:lpstr>
      <vt:lpstr>Problems of Regional Modeling             and  Mesozoic Geodynamics of the Arctic  Region        </vt:lpstr>
      <vt:lpstr>Презентация PowerPoint</vt:lpstr>
      <vt:lpstr>Equations Problem /thermal model/</vt:lpstr>
      <vt:lpstr>Experiments, Analytics &amp; Numerical Simulation</vt:lpstr>
      <vt:lpstr>Modern Formulation of the Regional Modeling</vt:lpstr>
      <vt:lpstr>Modern Formulation of the Regional Modeling</vt:lpstr>
      <vt:lpstr>Modern Formulation of the Regional Modeling</vt:lpstr>
      <vt:lpstr>Презентация PowerPoint</vt:lpstr>
      <vt:lpstr>Презентация PowerPoint</vt:lpstr>
      <vt:lpstr>Scientific vs real modeling</vt:lpstr>
      <vt:lpstr>Contradiction?</vt:lpstr>
      <vt:lpstr>A. Saint-Venant Principle, 1855</vt:lpstr>
      <vt:lpstr>Problems of Regional Modeling:</vt:lpstr>
      <vt:lpstr>Concrete recommendations</vt:lpstr>
      <vt:lpstr>Презентация PowerPoint</vt:lpstr>
      <vt:lpstr>Презентация PowerPoint</vt:lpstr>
      <vt:lpstr>Geological Model of Arctic Evolution </vt:lpstr>
      <vt:lpstr>Numerical Models</vt:lpstr>
      <vt:lpstr>Numerical Modeling  of Upper Mantle Convection </vt:lpstr>
      <vt:lpstr>The Regional Modeling Control</vt:lpstr>
      <vt:lpstr>Geological Reconstructions</vt:lpstr>
      <vt:lpstr>Regularization</vt:lpstr>
      <vt:lpstr>3D-Result. Isothermal Surfaces* </vt:lpstr>
      <vt:lpstr>                            3D-Result.       (Up &amp; Down)Velocity Distribution*             </vt:lpstr>
      <vt:lpstr>Surface’s Mesh Deformation</vt:lpstr>
      <vt:lpstr>Numerical Modeling and Geological Reconstruction</vt:lpstr>
      <vt:lpstr>CONCLUSIONS</vt:lpstr>
      <vt:lpstr>THANK  YOU  FOR  ATTENTION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Ill-Posed problem of regional modeling  and  Geodynamical model of Arctic evolution  V.D. Kotelkin¹, L.I. Lobkovsky², I.A. Garagash³, M.V. Kononov², V.E. Verzhbitsky²</dc:title>
  <dc:creator>SK</dc:creator>
  <cp:lastModifiedBy>user</cp:lastModifiedBy>
  <cp:revision>61</cp:revision>
  <dcterms:created xsi:type="dcterms:W3CDTF">2012-08-09T06:02:30Z</dcterms:created>
  <dcterms:modified xsi:type="dcterms:W3CDTF">2014-12-10T07:37:48Z</dcterms:modified>
</cp:coreProperties>
</file>